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25" r:id="rId4"/>
  </p:sldMasterIdLst>
  <p:notesMasterIdLst>
    <p:notesMasterId r:id="rId26"/>
  </p:notesMasterIdLst>
  <p:handoutMasterIdLst>
    <p:handoutMasterId r:id="rId27"/>
  </p:handoutMasterIdLst>
  <p:sldIdLst>
    <p:sldId id="256" r:id="rId5"/>
    <p:sldId id="276" r:id="rId6"/>
    <p:sldId id="278" r:id="rId7"/>
    <p:sldId id="277" r:id="rId8"/>
    <p:sldId id="281" r:id="rId9"/>
    <p:sldId id="279" r:id="rId10"/>
    <p:sldId id="263" r:id="rId11"/>
    <p:sldId id="257" r:id="rId12"/>
    <p:sldId id="258" r:id="rId13"/>
    <p:sldId id="260" r:id="rId14"/>
    <p:sldId id="269" r:id="rId15"/>
    <p:sldId id="270" r:id="rId16"/>
    <p:sldId id="267" r:id="rId17"/>
    <p:sldId id="268" r:id="rId18"/>
    <p:sldId id="274" r:id="rId19"/>
    <p:sldId id="275" r:id="rId20"/>
    <p:sldId id="283" r:id="rId21"/>
    <p:sldId id="271" r:id="rId22"/>
    <p:sldId id="280" r:id="rId23"/>
    <p:sldId id="284" r:id="rId24"/>
    <p:sldId id="282" r:id="rId25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4A5ADEA-8A11-4E4B-B2CA-1DA5235EFD2F}">
          <p14:sldIdLst>
            <p14:sldId id="256"/>
            <p14:sldId id="276"/>
            <p14:sldId id="278"/>
            <p14:sldId id="277"/>
            <p14:sldId id="281"/>
            <p14:sldId id="279"/>
            <p14:sldId id="263"/>
            <p14:sldId id="257"/>
            <p14:sldId id="258"/>
            <p14:sldId id="260"/>
            <p14:sldId id="269"/>
            <p14:sldId id="270"/>
            <p14:sldId id="267"/>
            <p14:sldId id="268"/>
            <p14:sldId id="274"/>
            <p14:sldId id="275"/>
            <p14:sldId id="283"/>
            <p14:sldId id="271"/>
            <p14:sldId id="280"/>
            <p14:sldId id="284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D4C2C0-B1DC-4D4D-AE66-BABA0948A832}" v="1219" dt="2022-05-31T22:11:20.5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2" d="100"/>
          <a:sy n="112" d="100"/>
        </p:scale>
        <p:origin x="244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2D538A-3C56-4FD8-B148-1168EE26C85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423B1D-9A3E-4BC1-A41B-8354126B47E4}">
      <dgm:prSet/>
      <dgm:spPr/>
      <dgm:t>
        <a:bodyPr/>
        <a:lstStyle/>
        <a:p>
          <a:r>
            <a:rPr lang="en-US" b="0" i="0"/>
            <a:t>Personnel Services </a:t>
          </a:r>
          <a:endParaRPr lang="en-US"/>
        </a:p>
      </dgm:t>
    </dgm:pt>
    <dgm:pt modelId="{A9B2D471-F19F-4F46-8EFF-0029BD0528EE}" type="parTrans" cxnId="{8094FB4E-882B-4928-BF4E-CB8370FBC4A0}">
      <dgm:prSet/>
      <dgm:spPr/>
      <dgm:t>
        <a:bodyPr/>
        <a:lstStyle/>
        <a:p>
          <a:endParaRPr lang="en-US"/>
        </a:p>
      </dgm:t>
    </dgm:pt>
    <dgm:pt modelId="{61662E3A-32D8-4B0C-A14F-6660287EFA48}" type="sibTrans" cxnId="{8094FB4E-882B-4928-BF4E-CB8370FBC4A0}">
      <dgm:prSet/>
      <dgm:spPr/>
      <dgm:t>
        <a:bodyPr/>
        <a:lstStyle/>
        <a:p>
          <a:endParaRPr lang="en-US"/>
        </a:p>
      </dgm:t>
    </dgm:pt>
    <dgm:pt modelId="{82FDF6B0-FCD0-4759-968B-B6F310C20EBF}">
      <dgm:prSet/>
      <dgm:spPr/>
      <dgm:t>
        <a:bodyPr/>
        <a:lstStyle/>
        <a:p>
          <a:r>
            <a:rPr lang="en-US" b="0" i="0"/>
            <a:t>8% increase</a:t>
          </a:r>
          <a:endParaRPr lang="en-US"/>
        </a:p>
      </dgm:t>
    </dgm:pt>
    <dgm:pt modelId="{2497DB5C-47A0-408B-9287-A6DD7988CF3F}" type="parTrans" cxnId="{B4A86C48-495C-44C2-8E35-607C0C930AD7}">
      <dgm:prSet/>
      <dgm:spPr/>
      <dgm:t>
        <a:bodyPr/>
        <a:lstStyle/>
        <a:p>
          <a:endParaRPr lang="en-US"/>
        </a:p>
      </dgm:t>
    </dgm:pt>
    <dgm:pt modelId="{E1AC3419-7AD7-4811-9CD4-14C9F0AA4356}" type="sibTrans" cxnId="{B4A86C48-495C-44C2-8E35-607C0C930AD7}">
      <dgm:prSet/>
      <dgm:spPr/>
      <dgm:t>
        <a:bodyPr/>
        <a:lstStyle/>
        <a:p>
          <a:endParaRPr lang="en-US"/>
        </a:p>
      </dgm:t>
    </dgm:pt>
    <dgm:pt modelId="{D971C5EE-A5E3-4EC7-BA90-4D21210B0A6F}">
      <dgm:prSet/>
      <dgm:spPr/>
      <dgm:t>
        <a:bodyPr/>
        <a:lstStyle/>
        <a:p>
          <a:r>
            <a:rPr lang="en-US" b="0" i="0"/>
            <a:t>$159,705</a:t>
          </a:r>
          <a:endParaRPr lang="en-US"/>
        </a:p>
      </dgm:t>
    </dgm:pt>
    <dgm:pt modelId="{2960BB00-0239-4699-ABE3-00CCD37493F4}" type="parTrans" cxnId="{BC67B301-1B7E-45DB-B338-EA64E4DBFCF9}">
      <dgm:prSet/>
      <dgm:spPr/>
      <dgm:t>
        <a:bodyPr/>
        <a:lstStyle/>
        <a:p>
          <a:endParaRPr lang="en-US"/>
        </a:p>
      </dgm:t>
    </dgm:pt>
    <dgm:pt modelId="{A1C0499E-4C4F-415A-BD01-09497162AC3E}" type="sibTrans" cxnId="{BC67B301-1B7E-45DB-B338-EA64E4DBFCF9}">
      <dgm:prSet/>
      <dgm:spPr/>
      <dgm:t>
        <a:bodyPr/>
        <a:lstStyle/>
        <a:p>
          <a:endParaRPr lang="en-US"/>
        </a:p>
      </dgm:t>
    </dgm:pt>
    <dgm:pt modelId="{23E35D32-55D4-4812-8D21-ADDEB57FAE1F}">
      <dgm:prSet/>
      <dgm:spPr/>
      <dgm:t>
        <a:bodyPr/>
        <a:lstStyle/>
        <a:p>
          <a:r>
            <a:rPr lang="en-US" b="0" i="0"/>
            <a:t>Materials &amp; Services</a:t>
          </a:r>
          <a:endParaRPr lang="en-US"/>
        </a:p>
      </dgm:t>
    </dgm:pt>
    <dgm:pt modelId="{67DBA7BA-0710-43A5-9228-A5A79CCBB2A3}" type="parTrans" cxnId="{2A284FA7-2F60-4694-BBB5-ED26427871E9}">
      <dgm:prSet/>
      <dgm:spPr/>
      <dgm:t>
        <a:bodyPr/>
        <a:lstStyle/>
        <a:p>
          <a:endParaRPr lang="en-US"/>
        </a:p>
      </dgm:t>
    </dgm:pt>
    <dgm:pt modelId="{5785E719-5E79-414C-8DD2-09F0B6E49794}" type="sibTrans" cxnId="{2A284FA7-2F60-4694-BBB5-ED26427871E9}">
      <dgm:prSet/>
      <dgm:spPr/>
      <dgm:t>
        <a:bodyPr/>
        <a:lstStyle/>
        <a:p>
          <a:endParaRPr lang="en-US"/>
        </a:p>
      </dgm:t>
    </dgm:pt>
    <dgm:pt modelId="{AE0622A4-526F-4F6B-9D6A-DB00CA446070}">
      <dgm:prSet/>
      <dgm:spPr/>
      <dgm:t>
        <a:bodyPr/>
        <a:lstStyle/>
        <a:p>
          <a:r>
            <a:rPr lang="en-US" b="0" i="0"/>
            <a:t>10% increase</a:t>
          </a:r>
          <a:endParaRPr lang="en-US"/>
        </a:p>
      </dgm:t>
    </dgm:pt>
    <dgm:pt modelId="{DB39D26B-5886-4C3F-ACF7-4E3E9BB96F3D}" type="parTrans" cxnId="{5D11E0CB-224C-4825-9A35-02E0522A18C1}">
      <dgm:prSet/>
      <dgm:spPr/>
      <dgm:t>
        <a:bodyPr/>
        <a:lstStyle/>
        <a:p>
          <a:endParaRPr lang="en-US"/>
        </a:p>
      </dgm:t>
    </dgm:pt>
    <dgm:pt modelId="{EC929B3F-3952-4328-A89C-84EF79708C69}" type="sibTrans" cxnId="{5D11E0CB-224C-4825-9A35-02E0522A18C1}">
      <dgm:prSet/>
      <dgm:spPr/>
      <dgm:t>
        <a:bodyPr/>
        <a:lstStyle/>
        <a:p>
          <a:endParaRPr lang="en-US"/>
        </a:p>
      </dgm:t>
    </dgm:pt>
    <dgm:pt modelId="{E02853E3-854E-4A63-B099-2EE99789C093}">
      <dgm:prSet/>
      <dgm:spPr/>
      <dgm:t>
        <a:bodyPr/>
        <a:lstStyle/>
        <a:p>
          <a:r>
            <a:rPr lang="en-US" b="0" i="0"/>
            <a:t>$114,350</a:t>
          </a:r>
          <a:endParaRPr lang="en-US"/>
        </a:p>
      </dgm:t>
    </dgm:pt>
    <dgm:pt modelId="{7B3A6D75-E3D2-4741-816C-24250AE38CA9}" type="parTrans" cxnId="{2608EC10-25FC-44AA-BF69-0B66EC64C44C}">
      <dgm:prSet/>
      <dgm:spPr/>
      <dgm:t>
        <a:bodyPr/>
        <a:lstStyle/>
        <a:p>
          <a:endParaRPr lang="en-US"/>
        </a:p>
      </dgm:t>
    </dgm:pt>
    <dgm:pt modelId="{5F7B7020-AA64-4530-B232-0EFECBE8BBE8}" type="sibTrans" cxnId="{2608EC10-25FC-44AA-BF69-0B66EC64C44C}">
      <dgm:prSet/>
      <dgm:spPr/>
      <dgm:t>
        <a:bodyPr/>
        <a:lstStyle/>
        <a:p>
          <a:endParaRPr lang="en-US"/>
        </a:p>
      </dgm:t>
    </dgm:pt>
    <dgm:pt modelId="{2CE0B9C7-5E2B-457B-A289-A59B96EBA2E6}">
      <dgm:prSet/>
      <dgm:spPr/>
      <dgm:t>
        <a:bodyPr/>
        <a:lstStyle/>
        <a:p>
          <a:r>
            <a:rPr lang="en-US" b="0" i="0"/>
            <a:t>Capital Outlay</a:t>
          </a:r>
          <a:endParaRPr lang="en-US"/>
        </a:p>
      </dgm:t>
    </dgm:pt>
    <dgm:pt modelId="{BE89B5B9-3B33-4DFD-A3F2-61B21B7771C1}" type="parTrans" cxnId="{D73EFAD9-764A-4541-9707-B91A98318CEB}">
      <dgm:prSet/>
      <dgm:spPr/>
      <dgm:t>
        <a:bodyPr/>
        <a:lstStyle/>
        <a:p>
          <a:endParaRPr lang="en-US"/>
        </a:p>
      </dgm:t>
    </dgm:pt>
    <dgm:pt modelId="{AEE1D2D6-EAF0-4C6B-A8CF-F7A85D99BA68}" type="sibTrans" cxnId="{D73EFAD9-764A-4541-9707-B91A98318CEB}">
      <dgm:prSet/>
      <dgm:spPr/>
      <dgm:t>
        <a:bodyPr/>
        <a:lstStyle/>
        <a:p>
          <a:endParaRPr lang="en-US"/>
        </a:p>
      </dgm:t>
    </dgm:pt>
    <dgm:pt modelId="{06A52ACB-B1A0-4CB6-AF88-CA6B2C39C69F}">
      <dgm:prSet/>
      <dgm:spPr/>
      <dgm:t>
        <a:bodyPr/>
        <a:lstStyle/>
        <a:p>
          <a:r>
            <a:rPr lang="en-US" b="0" i="0" dirty="0"/>
            <a:t>11% increase</a:t>
          </a:r>
          <a:endParaRPr lang="en-US" dirty="0"/>
        </a:p>
      </dgm:t>
    </dgm:pt>
    <dgm:pt modelId="{ADAB8338-18C8-4A36-9ABC-EEA12D5789DC}" type="parTrans" cxnId="{9C44C920-66EB-43DB-93C7-D9CC35DB89DC}">
      <dgm:prSet/>
      <dgm:spPr/>
      <dgm:t>
        <a:bodyPr/>
        <a:lstStyle/>
        <a:p>
          <a:endParaRPr lang="en-US"/>
        </a:p>
      </dgm:t>
    </dgm:pt>
    <dgm:pt modelId="{BBCFECB1-4861-4FFB-9ACC-EA1CE15072AC}" type="sibTrans" cxnId="{9C44C920-66EB-43DB-93C7-D9CC35DB89DC}">
      <dgm:prSet/>
      <dgm:spPr/>
      <dgm:t>
        <a:bodyPr/>
        <a:lstStyle/>
        <a:p>
          <a:endParaRPr lang="en-US"/>
        </a:p>
      </dgm:t>
    </dgm:pt>
    <dgm:pt modelId="{C3ABDE9D-8679-4E1C-AFB3-8CE13D06176B}">
      <dgm:prSet/>
      <dgm:spPr/>
      <dgm:t>
        <a:bodyPr/>
        <a:lstStyle/>
        <a:p>
          <a:r>
            <a:rPr lang="en-US" b="0" i="0"/>
            <a:t>$107,438</a:t>
          </a:r>
          <a:endParaRPr lang="en-US"/>
        </a:p>
      </dgm:t>
    </dgm:pt>
    <dgm:pt modelId="{4B000DF0-B6F0-417B-AABD-1D77C96625EA}" type="parTrans" cxnId="{E3B04760-B7A3-4D39-A078-3970A13530A8}">
      <dgm:prSet/>
      <dgm:spPr/>
      <dgm:t>
        <a:bodyPr/>
        <a:lstStyle/>
        <a:p>
          <a:endParaRPr lang="en-US"/>
        </a:p>
      </dgm:t>
    </dgm:pt>
    <dgm:pt modelId="{9EC87C9C-2919-4D82-B50A-95314123960F}" type="sibTrans" cxnId="{E3B04760-B7A3-4D39-A078-3970A13530A8}">
      <dgm:prSet/>
      <dgm:spPr/>
      <dgm:t>
        <a:bodyPr/>
        <a:lstStyle/>
        <a:p>
          <a:endParaRPr lang="en-US"/>
        </a:p>
      </dgm:t>
    </dgm:pt>
    <dgm:pt modelId="{7478BE69-C973-4E20-98D9-F23E5A43855E}" type="pres">
      <dgm:prSet presAssocID="{722D538A-3C56-4FD8-B148-1168EE26C85F}" presName="Name0" presStyleCnt="0">
        <dgm:presLayoutVars>
          <dgm:dir/>
          <dgm:animLvl val="lvl"/>
          <dgm:resizeHandles val="exact"/>
        </dgm:presLayoutVars>
      </dgm:prSet>
      <dgm:spPr/>
    </dgm:pt>
    <dgm:pt modelId="{6F745F52-4661-4F83-83B0-EB35768B1893}" type="pres">
      <dgm:prSet presAssocID="{CC423B1D-9A3E-4BC1-A41B-8354126B47E4}" presName="composite" presStyleCnt="0"/>
      <dgm:spPr/>
    </dgm:pt>
    <dgm:pt modelId="{9F78E64D-4405-49BA-9195-794D5122BD1A}" type="pres">
      <dgm:prSet presAssocID="{CC423B1D-9A3E-4BC1-A41B-8354126B47E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FE38DE2-D1C6-4C5F-8CFE-A9FFDD919309}" type="pres">
      <dgm:prSet presAssocID="{CC423B1D-9A3E-4BC1-A41B-8354126B47E4}" presName="desTx" presStyleLbl="alignAccFollowNode1" presStyleIdx="0" presStyleCnt="3">
        <dgm:presLayoutVars>
          <dgm:bulletEnabled val="1"/>
        </dgm:presLayoutVars>
      </dgm:prSet>
      <dgm:spPr/>
    </dgm:pt>
    <dgm:pt modelId="{5E5E118C-BFB4-4D0C-84B6-C2008BF1DC4E}" type="pres">
      <dgm:prSet presAssocID="{61662E3A-32D8-4B0C-A14F-6660287EFA48}" presName="space" presStyleCnt="0"/>
      <dgm:spPr/>
    </dgm:pt>
    <dgm:pt modelId="{452A0335-79C9-47C0-9DF9-8C1705330CBB}" type="pres">
      <dgm:prSet presAssocID="{23E35D32-55D4-4812-8D21-ADDEB57FAE1F}" presName="composite" presStyleCnt="0"/>
      <dgm:spPr/>
    </dgm:pt>
    <dgm:pt modelId="{E2C551BA-B737-474F-A6BC-CABD95C704A2}" type="pres">
      <dgm:prSet presAssocID="{23E35D32-55D4-4812-8D21-ADDEB57FAE1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094A42CC-B43C-47C9-8531-F945428857C9}" type="pres">
      <dgm:prSet presAssocID="{23E35D32-55D4-4812-8D21-ADDEB57FAE1F}" presName="desTx" presStyleLbl="alignAccFollowNode1" presStyleIdx="1" presStyleCnt="3">
        <dgm:presLayoutVars>
          <dgm:bulletEnabled val="1"/>
        </dgm:presLayoutVars>
      </dgm:prSet>
      <dgm:spPr/>
    </dgm:pt>
    <dgm:pt modelId="{B6AB15D1-9C07-45E7-A84E-7FAED90C4596}" type="pres">
      <dgm:prSet presAssocID="{5785E719-5E79-414C-8DD2-09F0B6E49794}" presName="space" presStyleCnt="0"/>
      <dgm:spPr/>
    </dgm:pt>
    <dgm:pt modelId="{8E0FC48E-32A7-4AE9-B19D-C2D81D3E2E98}" type="pres">
      <dgm:prSet presAssocID="{2CE0B9C7-5E2B-457B-A289-A59B96EBA2E6}" presName="composite" presStyleCnt="0"/>
      <dgm:spPr/>
    </dgm:pt>
    <dgm:pt modelId="{AF5E1645-44E9-43EE-B122-746D3ADC1F35}" type="pres">
      <dgm:prSet presAssocID="{2CE0B9C7-5E2B-457B-A289-A59B96EBA2E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FD7FF2E-1FAD-4666-AC54-AA7133A94A90}" type="pres">
      <dgm:prSet presAssocID="{2CE0B9C7-5E2B-457B-A289-A59B96EBA2E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C67B301-1B7E-45DB-B338-EA64E4DBFCF9}" srcId="{CC423B1D-9A3E-4BC1-A41B-8354126B47E4}" destId="{D971C5EE-A5E3-4EC7-BA90-4D21210B0A6F}" srcOrd="1" destOrd="0" parTransId="{2960BB00-0239-4699-ABE3-00CCD37493F4}" sibTransId="{A1C0499E-4C4F-415A-BD01-09497162AC3E}"/>
    <dgm:cxn modelId="{F4CCDA07-8BDD-4E8C-BC7B-3D0091DC9E87}" type="presOf" srcId="{2CE0B9C7-5E2B-457B-A289-A59B96EBA2E6}" destId="{AF5E1645-44E9-43EE-B122-746D3ADC1F35}" srcOrd="0" destOrd="0" presId="urn:microsoft.com/office/officeart/2005/8/layout/hList1"/>
    <dgm:cxn modelId="{AB68EE0A-6080-4E84-BE3E-B4CDE5D7EACE}" type="presOf" srcId="{AE0622A4-526F-4F6B-9D6A-DB00CA446070}" destId="{094A42CC-B43C-47C9-8531-F945428857C9}" srcOrd="0" destOrd="0" presId="urn:microsoft.com/office/officeart/2005/8/layout/hList1"/>
    <dgm:cxn modelId="{2608EC10-25FC-44AA-BF69-0B66EC64C44C}" srcId="{23E35D32-55D4-4812-8D21-ADDEB57FAE1F}" destId="{E02853E3-854E-4A63-B099-2EE99789C093}" srcOrd="1" destOrd="0" parTransId="{7B3A6D75-E3D2-4741-816C-24250AE38CA9}" sibTransId="{5F7B7020-AA64-4530-B232-0EFECBE8BBE8}"/>
    <dgm:cxn modelId="{53904715-92A0-4F15-9A58-862EE37FB470}" type="presOf" srcId="{C3ABDE9D-8679-4E1C-AFB3-8CE13D06176B}" destId="{1FD7FF2E-1FAD-4666-AC54-AA7133A94A90}" srcOrd="0" destOrd="1" presId="urn:microsoft.com/office/officeart/2005/8/layout/hList1"/>
    <dgm:cxn modelId="{9C44C920-66EB-43DB-93C7-D9CC35DB89DC}" srcId="{2CE0B9C7-5E2B-457B-A289-A59B96EBA2E6}" destId="{06A52ACB-B1A0-4CB6-AF88-CA6B2C39C69F}" srcOrd="0" destOrd="0" parTransId="{ADAB8338-18C8-4A36-9ABC-EEA12D5789DC}" sibTransId="{BBCFECB1-4861-4FFB-9ACC-EA1CE15072AC}"/>
    <dgm:cxn modelId="{E3B04760-B7A3-4D39-A078-3970A13530A8}" srcId="{2CE0B9C7-5E2B-457B-A289-A59B96EBA2E6}" destId="{C3ABDE9D-8679-4E1C-AFB3-8CE13D06176B}" srcOrd="1" destOrd="0" parTransId="{4B000DF0-B6F0-417B-AABD-1D77C96625EA}" sibTransId="{9EC87C9C-2919-4D82-B50A-95314123960F}"/>
    <dgm:cxn modelId="{B4A86C48-495C-44C2-8E35-607C0C930AD7}" srcId="{CC423B1D-9A3E-4BC1-A41B-8354126B47E4}" destId="{82FDF6B0-FCD0-4759-968B-B6F310C20EBF}" srcOrd="0" destOrd="0" parTransId="{2497DB5C-47A0-408B-9287-A6DD7988CF3F}" sibTransId="{E1AC3419-7AD7-4811-9CD4-14C9F0AA4356}"/>
    <dgm:cxn modelId="{FB191F6E-ED55-4EEE-AC46-BE65479FCD4A}" type="presOf" srcId="{06A52ACB-B1A0-4CB6-AF88-CA6B2C39C69F}" destId="{1FD7FF2E-1FAD-4666-AC54-AA7133A94A90}" srcOrd="0" destOrd="0" presId="urn:microsoft.com/office/officeart/2005/8/layout/hList1"/>
    <dgm:cxn modelId="{8094FB4E-882B-4928-BF4E-CB8370FBC4A0}" srcId="{722D538A-3C56-4FD8-B148-1168EE26C85F}" destId="{CC423B1D-9A3E-4BC1-A41B-8354126B47E4}" srcOrd="0" destOrd="0" parTransId="{A9B2D471-F19F-4F46-8EFF-0029BD0528EE}" sibTransId="{61662E3A-32D8-4B0C-A14F-6660287EFA48}"/>
    <dgm:cxn modelId="{A5EEB570-1707-453C-8433-C992C7FA5CF1}" type="presOf" srcId="{E02853E3-854E-4A63-B099-2EE99789C093}" destId="{094A42CC-B43C-47C9-8531-F945428857C9}" srcOrd="0" destOrd="1" presId="urn:microsoft.com/office/officeart/2005/8/layout/hList1"/>
    <dgm:cxn modelId="{757E708E-1F6F-49CD-8CA9-55D03B4AE0A8}" type="presOf" srcId="{23E35D32-55D4-4812-8D21-ADDEB57FAE1F}" destId="{E2C551BA-B737-474F-A6BC-CABD95C704A2}" srcOrd="0" destOrd="0" presId="urn:microsoft.com/office/officeart/2005/8/layout/hList1"/>
    <dgm:cxn modelId="{2A284FA7-2F60-4694-BBB5-ED26427871E9}" srcId="{722D538A-3C56-4FD8-B148-1168EE26C85F}" destId="{23E35D32-55D4-4812-8D21-ADDEB57FAE1F}" srcOrd="1" destOrd="0" parTransId="{67DBA7BA-0710-43A5-9228-A5A79CCBB2A3}" sibTransId="{5785E719-5E79-414C-8DD2-09F0B6E49794}"/>
    <dgm:cxn modelId="{41BEDDBC-BAD9-4AA1-8B39-1B079D4ED051}" type="presOf" srcId="{82FDF6B0-FCD0-4759-968B-B6F310C20EBF}" destId="{FFE38DE2-D1C6-4C5F-8CFE-A9FFDD919309}" srcOrd="0" destOrd="0" presId="urn:microsoft.com/office/officeart/2005/8/layout/hList1"/>
    <dgm:cxn modelId="{399B78CB-B38D-4A46-9D7A-4700A957477D}" type="presOf" srcId="{D971C5EE-A5E3-4EC7-BA90-4D21210B0A6F}" destId="{FFE38DE2-D1C6-4C5F-8CFE-A9FFDD919309}" srcOrd="0" destOrd="1" presId="urn:microsoft.com/office/officeart/2005/8/layout/hList1"/>
    <dgm:cxn modelId="{5D11E0CB-224C-4825-9A35-02E0522A18C1}" srcId="{23E35D32-55D4-4812-8D21-ADDEB57FAE1F}" destId="{AE0622A4-526F-4F6B-9D6A-DB00CA446070}" srcOrd="0" destOrd="0" parTransId="{DB39D26B-5886-4C3F-ACF7-4E3E9BB96F3D}" sibTransId="{EC929B3F-3952-4328-A89C-84EF79708C69}"/>
    <dgm:cxn modelId="{D73EFAD9-764A-4541-9707-B91A98318CEB}" srcId="{722D538A-3C56-4FD8-B148-1168EE26C85F}" destId="{2CE0B9C7-5E2B-457B-A289-A59B96EBA2E6}" srcOrd="2" destOrd="0" parTransId="{BE89B5B9-3B33-4DFD-A3F2-61B21B7771C1}" sibTransId="{AEE1D2D6-EAF0-4C6B-A8CF-F7A85D99BA68}"/>
    <dgm:cxn modelId="{2F43E4E7-46E1-4761-961F-10A675233086}" type="presOf" srcId="{722D538A-3C56-4FD8-B148-1168EE26C85F}" destId="{7478BE69-C973-4E20-98D9-F23E5A43855E}" srcOrd="0" destOrd="0" presId="urn:microsoft.com/office/officeart/2005/8/layout/hList1"/>
    <dgm:cxn modelId="{F10E07F9-7DBE-44B4-A8EA-789BCE102A94}" type="presOf" srcId="{CC423B1D-9A3E-4BC1-A41B-8354126B47E4}" destId="{9F78E64D-4405-49BA-9195-794D5122BD1A}" srcOrd="0" destOrd="0" presId="urn:microsoft.com/office/officeart/2005/8/layout/hList1"/>
    <dgm:cxn modelId="{8C7E65C0-B0E1-410D-A1F3-BA5F2F650C20}" type="presParOf" srcId="{7478BE69-C973-4E20-98D9-F23E5A43855E}" destId="{6F745F52-4661-4F83-83B0-EB35768B1893}" srcOrd="0" destOrd="0" presId="urn:microsoft.com/office/officeart/2005/8/layout/hList1"/>
    <dgm:cxn modelId="{7AFCC4E5-C489-49B4-8992-7E2EE1CD6B9D}" type="presParOf" srcId="{6F745F52-4661-4F83-83B0-EB35768B1893}" destId="{9F78E64D-4405-49BA-9195-794D5122BD1A}" srcOrd="0" destOrd="0" presId="urn:microsoft.com/office/officeart/2005/8/layout/hList1"/>
    <dgm:cxn modelId="{A881051A-EF4E-40DD-A8FD-950E5088E2E4}" type="presParOf" srcId="{6F745F52-4661-4F83-83B0-EB35768B1893}" destId="{FFE38DE2-D1C6-4C5F-8CFE-A9FFDD919309}" srcOrd="1" destOrd="0" presId="urn:microsoft.com/office/officeart/2005/8/layout/hList1"/>
    <dgm:cxn modelId="{89B96E93-2711-4DCE-B1B8-EF97B5AFB284}" type="presParOf" srcId="{7478BE69-C973-4E20-98D9-F23E5A43855E}" destId="{5E5E118C-BFB4-4D0C-84B6-C2008BF1DC4E}" srcOrd="1" destOrd="0" presId="urn:microsoft.com/office/officeart/2005/8/layout/hList1"/>
    <dgm:cxn modelId="{C9265339-8EE5-475E-9A89-EF43B14B8F21}" type="presParOf" srcId="{7478BE69-C973-4E20-98D9-F23E5A43855E}" destId="{452A0335-79C9-47C0-9DF9-8C1705330CBB}" srcOrd="2" destOrd="0" presId="urn:microsoft.com/office/officeart/2005/8/layout/hList1"/>
    <dgm:cxn modelId="{C7589D92-1BF0-4C31-A464-CDA16E536718}" type="presParOf" srcId="{452A0335-79C9-47C0-9DF9-8C1705330CBB}" destId="{E2C551BA-B737-474F-A6BC-CABD95C704A2}" srcOrd="0" destOrd="0" presId="urn:microsoft.com/office/officeart/2005/8/layout/hList1"/>
    <dgm:cxn modelId="{A94DB9E3-DF71-4E06-8C26-8C626037244D}" type="presParOf" srcId="{452A0335-79C9-47C0-9DF9-8C1705330CBB}" destId="{094A42CC-B43C-47C9-8531-F945428857C9}" srcOrd="1" destOrd="0" presId="urn:microsoft.com/office/officeart/2005/8/layout/hList1"/>
    <dgm:cxn modelId="{70A7940B-A38E-40AC-9EFE-E68B9F841FB6}" type="presParOf" srcId="{7478BE69-C973-4E20-98D9-F23E5A43855E}" destId="{B6AB15D1-9C07-45E7-A84E-7FAED90C4596}" srcOrd="3" destOrd="0" presId="urn:microsoft.com/office/officeart/2005/8/layout/hList1"/>
    <dgm:cxn modelId="{B7B4C624-7843-439A-9A59-7D446F555DBD}" type="presParOf" srcId="{7478BE69-C973-4E20-98D9-F23E5A43855E}" destId="{8E0FC48E-32A7-4AE9-B19D-C2D81D3E2E98}" srcOrd="4" destOrd="0" presId="urn:microsoft.com/office/officeart/2005/8/layout/hList1"/>
    <dgm:cxn modelId="{B35CDAF5-C225-4D05-AF28-4D1058EC6C92}" type="presParOf" srcId="{8E0FC48E-32A7-4AE9-B19D-C2D81D3E2E98}" destId="{AF5E1645-44E9-43EE-B122-746D3ADC1F35}" srcOrd="0" destOrd="0" presId="urn:microsoft.com/office/officeart/2005/8/layout/hList1"/>
    <dgm:cxn modelId="{10152191-5F2C-4461-B100-9E70FAC1BAD3}" type="presParOf" srcId="{8E0FC48E-32A7-4AE9-B19D-C2D81D3E2E98}" destId="{1FD7FF2E-1FAD-4666-AC54-AA7133A94A9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8DF085-B5A2-4D8F-B491-A73A4A8ED1D7}" type="doc">
      <dgm:prSet loTypeId="urn:microsoft.com/office/officeart/2016/7/layout/HorizontalAction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E394390-1C89-4F79-BB40-0D649B5875DB}">
      <dgm:prSet/>
      <dgm:spPr/>
      <dgm:t>
        <a:bodyPr/>
        <a:lstStyle/>
        <a:p>
          <a:r>
            <a:rPr lang="en-US"/>
            <a:t>Recruit</a:t>
          </a:r>
        </a:p>
      </dgm:t>
    </dgm:pt>
    <dgm:pt modelId="{620E1EEE-696D-4721-AADF-BD15993FE27F}" type="parTrans" cxnId="{A8C3A715-BF68-44A0-A0E0-9887D2C30FDF}">
      <dgm:prSet/>
      <dgm:spPr/>
      <dgm:t>
        <a:bodyPr/>
        <a:lstStyle/>
        <a:p>
          <a:endParaRPr lang="en-US"/>
        </a:p>
      </dgm:t>
    </dgm:pt>
    <dgm:pt modelId="{CBC7A1A4-988C-4FF1-83E4-E4201DEDA3AE}" type="sibTrans" cxnId="{A8C3A715-BF68-44A0-A0E0-9887D2C30FDF}">
      <dgm:prSet/>
      <dgm:spPr/>
      <dgm:t>
        <a:bodyPr/>
        <a:lstStyle/>
        <a:p>
          <a:endParaRPr lang="en-US"/>
        </a:p>
      </dgm:t>
    </dgm:pt>
    <dgm:pt modelId="{538B125D-BD13-4D95-98D5-3FC4529C2DFA}">
      <dgm:prSet/>
      <dgm:spPr/>
      <dgm:t>
        <a:bodyPr/>
        <a:lstStyle/>
        <a:p>
          <a:r>
            <a:rPr lang="en-US"/>
            <a:t>Recruit for a full-time City Administrator with a Finance background.</a:t>
          </a:r>
        </a:p>
      </dgm:t>
    </dgm:pt>
    <dgm:pt modelId="{29F90EEA-9502-4410-A875-C242E0986369}" type="parTrans" cxnId="{4713A704-E59A-4B09-952E-9CF4D9973032}">
      <dgm:prSet/>
      <dgm:spPr/>
      <dgm:t>
        <a:bodyPr/>
        <a:lstStyle/>
        <a:p>
          <a:endParaRPr lang="en-US"/>
        </a:p>
      </dgm:t>
    </dgm:pt>
    <dgm:pt modelId="{806F257D-9E1B-4B1A-91F1-1F179807AC52}" type="sibTrans" cxnId="{4713A704-E59A-4B09-952E-9CF4D9973032}">
      <dgm:prSet/>
      <dgm:spPr/>
      <dgm:t>
        <a:bodyPr/>
        <a:lstStyle/>
        <a:p>
          <a:endParaRPr lang="en-US"/>
        </a:p>
      </dgm:t>
    </dgm:pt>
    <dgm:pt modelId="{692BB390-00CD-444B-B39A-144AC76A1ACA}">
      <dgm:prSet/>
      <dgm:spPr/>
      <dgm:t>
        <a:bodyPr/>
        <a:lstStyle/>
        <a:p>
          <a:r>
            <a:rPr lang="en-US"/>
            <a:t>Start</a:t>
          </a:r>
        </a:p>
      </dgm:t>
    </dgm:pt>
    <dgm:pt modelId="{099FA1DA-B0F3-45F4-B6DE-2BA41989FCA0}" type="parTrans" cxnId="{A1D5E644-8B66-4488-9BD8-940B9EDD5B65}">
      <dgm:prSet/>
      <dgm:spPr/>
      <dgm:t>
        <a:bodyPr/>
        <a:lstStyle/>
        <a:p>
          <a:endParaRPr lang="en-US"/>
        </a:p>
      </dgm:t>
    </dgm:pt>
    <dgm:pt modelId="{3A10FA1B-DE0A-4081-997B-D75732EF0F0B}" type="sibTrans" cxnId="{A1D5E644-8B66-4488-9BD8-940B9EDD5B65}">
      <dgm:prSet/>
      <dgm:spPr/>
      <dgm:t>
        <a:bodyPr/>
        <a:lstStyle/>
        <a:p>
          <a:endParaRPr lang="en-US"/>
        </a:p>
      </dgm:t>
    </dgm:pt>
    <dgm:pt modelId="{12C15148-8A36-4A24-9365-CC2993D1097B}">
      <dgm:prSet/>
      <dgm:spPr/>
      <dgm:t>
        <a:bodyPr/>
        <a:lstStyle/>
        <a:p>
          <a:r>
            <a:rPr lang="en-US"/>
            <a:t>Start with a 2-year contract to ensure that the new structure will work long-term.</a:t>
          </a:r>
        </a:p>
      </dgm:t>
    </dgm:pt>
    <dgm:pt modelId="{FE7ED9C1-7399-4234-9D1C-6CE9612BE525}" type="parTrans" cxnId="{FC5E56F1-D4CB-4398-AA0F-34A97EAA9BF6}">
      <dgm:prSet/>
      <dgm:spPr/>
      <dgm:t>
        <a:bodyPr/>
        <a:lstStyle/>
        <a:p>
          <a:endParaRPr lang="en-US"/>
        </a:p>
      </dgm:t>
    </dgm:pt>
    <dgm:pt modelId="{EACA2372-9558-4727-8F68-F002FBBE6565}" type="sibTrans" cxnId="{FC5E56F1-D4CB-4398-AA0F-34A97EAA9BF6}">
      <dgm:prSet/>
      <dgm:spPr/>
      <dgm:t>
        <a:bodyPr/>
        <a:lstStyle/>
        <a:p>
          <a:endParaRPr lang="en-US"/>
        </a:p>
      </dgm:t>
    </dgm:pt>
    <dgm:pt modelId="{0B2C0A16-99A1-4B8D-B93B-4E17F356F7E7}">
      <dgm:prSet/>
      <dgm:spPr/>
      <dgm:t>
        <a:bodyPr/>
        <a:lstStyle/>
        <a:p>
          <a:r>
            <a:rPr lang="en-US"/>
            <a:t>Use</a:t>
          </a:r>
        </a:p>
      </dgm:t>
    </dgm:pt>
    <dgm:pt modelId="{5011BB41-2C12-437F-A224-4BD2CE2D8C24}" type="parTrans" cxnId="{C1862332-63B7-4DA4-85AD-0E6E909E1AC3}">
      <dgm:prSet/>
      <dgm:spPr/>
      <dgm:t>
        <a:bodyPr/>
        <a:lstStyle/>
        <a:p>
          <a:endParaRPr lang="en-US"/>
        </a:p>
      </dgm:t>
    </dgm:pt>
    <dgm:pt modelId="{04311764-21C7-44DB-A446-7CD9DA6E9FE9}" type="sibTrans" cxnId="{C1862332-63B7-4DA4-85AD-0E6E909E1AC3}">
      <dgm:prSet/>
      <dgm:spPr/>
      <dgm:t>
        <a:bodyPr/>
        <a:lstStyle/>
        <a:p>
          <a:endParaRPr lang="en-US"/>
        </a:p>
      </dgm:t>
    </dgm:pt>
    <dgm:pt modelId="{437E9711-3FEB-4195-AB3C-3EBD21770A4E}">
      <dgm:prSet/>
      <dgm:spPr/>
      <dgm:t>
        <a:bodyPr/>
        <a:lstStyle/>
        <a:p>
          <a:r>
            <a:rPr lang="en-US"/>
            <a:t>Use colleagues and other resources such as League of Oregon Cities for best practices in building a new management structure.</a:t>
          </a:r>
        </a:p>
      </dgm:t>
    </dgm:pt>
    <dgm:pt modelId="{280F1F3A-6FF0-42B9-9219-FA700BD23991}" type="parTrans" cxnId="{0A70FA41-734E-4A5E-A3BE-9449154E0CC8}">
      <dgm:prSet/>
      <dgm:spPr/>
      <dgm:t>
        <a:bodyPr/>
        <a:lstStyle/>
        <a:p>
          <a:endParaRPr lang="en-US"/>
        </a:p>
      </dgm:t>
    </dgm:pt>
    <dgm:pt modelId="{B92054A8-8DF3-4A7A-AC42-3806EEF75CE5}" type="sibTrans" cxnId="{0A70FA41-734E-4A5E-A3BE-9449154E0CC8}">
      <dgm:prSet/>
      <dgm:spPr/>
      <dgm:t>
        <a:bodyPr/>
        <a:lstStyle/>
        <a:p>
          <a:endParaRPr lang="en-US"/>
        </a:p>
      </dgm:t>
    </dgm:pt>
    <dgm:pt modelId="{91B5FB98-C39A-4136-A0F3-C46B577E0CEF}">
      <dgm:prSet/>
      <dgm:spPr/>
      <dgm:t>
        <a:bodyPr/>
        <a:lstStyle/>
        <a:p>
          <a:r>
            <a:rPr lang="en-US"/>
            <a:t>Rely on</a:t>
          </a:r>
        </a:p>
      </dgm:t>
    </dgm:pt>
    <dgm:pt modelId="{015A0CB6-7EBC-4378-BFCF-7179566E840B}" type="parTrans" cxnId="{D74D56EA-FE49-4359-899C-7824C9F78C43}">
      <dgm:prSet/>
      <dgm:spPr/>
      <dgm:t>
        <a:bodyPr/>
        <a:lstStyle/>
        <a:p>
          <a:endParaRPr lang="en-US"/>
        </a:p>
      </dgm:t>
    </dgm:pt>
    <dgm:pt modelId="{928E35F9-E847-4948-A30C-FC8D7C65CA4A}" type="sibTrans" cxnId="{D74D56EA-FE49-4359-899C-7824C9F78C43}">
      <dgm:prSet/>
      <dgm:spPr/>
      <dgm:t>
        <a:bodyPr/>
        <a:lstStyle/>
        <a:p>
          <a:endParaRPr lang="en-US"/>
        </a:p>
      </dgm:t>
    </dgm:pt>
    <dgm:pt modelId="{276FC960-3F55-443F-9767-AB7D097FC82E}">
      <dgm:prSet/>
      <dgm:spPr/>
      <dgm:t>
        <a:bodyPr/>
        <a:lstStyle/>
        <a:p>
          <a:r>
            <a:rPr lang="en-US"/>
            <a:t>Rely on your new manager for managing day-to-day activities and hold them accountable for meeting expectations.</a:t>
          </a:r>
        </a:p>
      </dgm:t>
    </dgm:pt>
    <dgm:pt modelId="{3C7CDA3B-4FA6-44FB-AA85-FC1904CBE9D4}" type="parTrans" cxnId="{74FA5504-6416-47F3-8992-4B55A51041E6}">
      <dgm:prSet/>
      <dgm:spPr/>
      <dgm:t>
        <a:bodyPr/>
        <a:lstStyle/>
        <a:p>
          <a:endParaRPr lang="en-US"/>
        </a:p>
      </dgm:t>
    </dgm:pt>
    <dgm:pt modelId="{42C7139B-832F-46A5-A8D5-16826F2DF0A9}" type="sibTrans" cxnId="{74FA5504-6416-47F3-8992-4B55A51041E6}">
      <dgm:prSet/>
      <dgm:spPr/>
      <dgm:t>
        <a:bodyPr/>
        <a:lstStyle/>
        <a:p>
          <a:endParaRPr lang="en-US"/>
        </a:p>
      </dgm:t>
    </dgm:pt>
    <dgm:pt modelId="{A8A24B19-4BB9-47BE-84FB-8DA13E7DDD3F}" type="pres">
      <dgm:prSet presAssocID="{2D8DF085-B5A2-4D8F-B491-A73A4A8ED1D7}" presName="Name0" presStyleCnt="0">
        <dgm:presLayoutVars>
          <dgm:dir/>
          <dgm:animLvl val="lvl"/>
          <dgm:resizeHandles val="exact"/>
        </dgm:presLayoutVars>
      </dgm:prSet>
      <dgm:spPr/>
    </dgm:pt>
    <dgm:pt modelId="{C56E55C7-572D-48FD-98F0-DE54AE2855D9}" type="pres">
      <dgm:prSet presAssocID="{0E394390-1C89-4F79-BB40-0D649B5875DB}" presName="composite" presStyleCnt="0"/>
      <dgm:spPr/>
    </dgm:pt>
    <dgm:pt modelId="{09F99C0B-B604-4AF9-937F-358ED9BF36D4}" type="pres">
      <dgm:prSet presAssocID="{0E394390-1C89-4F79-BB40-0D649B5875DB}" presName="parTx" presStyleLbl="alignNode1" presStyleIdx="0" presStyleCnt="4">
        <dgm:presLayoutVars>
          <dgm:chMax val="0"/>
          <dgm:chPref val="0"/>
        </dgm:presLayoutVars>
      </dgm:prSet>
      <dgm:spPr/>
    </dgm:pt>
    <dgm:pt modelId="{9222C34B-2020-49B3-8897-9BDD9BE59888}" type="pres">
      <dgm:prSet presAssocID="{0E394390-1C89-4F79-BB40-0D649B5875DB}" presName="desTx" presStyleLbl="alignAccFollowNode1" presStyleIdx="0" presStyleCnt="4">
        <dgm:presLayoutVars/>
      </dgm:prSet>
      <dgm:spPr/>
    </dgm:pt>
    <dgm:pt modelId="{E8EF9BAE-1B45-4EBA-9CC1-FD2BCC425F66}" type="pres">
      <dgm:prSet presAssocID="{CBC7A1A4-988C-4FF1-83E4-E4201DEDA3AE}" presName="space" presStyleCnt="0"/>
      <dgm:spPr/>
    </dgm:pt>
    <dgm:pt modelId="{95252359-B771-494E-B467-5BC1A93E657D}" type="pres">
      <dgm:prSet presAssocID="{692BB390-00CD-444B-B39A-144AC76A1ACA}" presName="composite" presStyleCnt="0"/>
      <dgm:spPr/>
    </dgm:pt>
    <dgm:pt modelId="{B6EDA6EF-BA6E-4DD0-BEAD-0E58A53623E8}" type="pres">
      <dgm:prSet presAssocID="{692BB390-00CD-444B-B39A-144AC76A1ACA}" presName="parTx" presStyleLbl="alignNode1" presStyleIdx="1" presStyleCnt="4">
        <dgm:presLayoutVars>
          <dgm:chMax val="0"/>
          <dgm:chPref val="0"/>
        </dgm:presLayoutVars>
      </dgm:prSet>
      <dgm:spPr/>
    </dgm:pt>
    <dgm:pt modelId="{B536A67A-D462-437A-BF08-A3E7B51FD9DA}" type="pres">
      <dgm:prSet presAssocID="{692BB390-00CD-444B-B39A-144AC76A1ACA}" presName="desTx" presStyleLbl="alignAccFollowNode1" presStyleIdx="1" presStyleCnt="4">
        <dgm:presLayoutVars/>
      </dgm:prSet>
      <dgm:spPr/>
    </dgm:pt>
    <dgm:pt modelId="{1698F668-1BA9-4F0B-84B6-6E5B6C428F5E}" type="pres">
      <dgm:prSet presAssocID="{3A10FA1B-DE0A-4081-997B-D75732EF0F0B}" presName="space" presStyleCnt="0"/>
      <dgm:spPr/>
    </dgm:pt>
    <dgm:pt modelId="{98A4EDEF-40B5-41BA-A087-F15A988AE199}" type="pres">
      <dgm:prSet presAssocID="{0B2C0A16-99A1-4B8D-B93B-4E17F356F7E7}" presName="composite" presStyleCnt="0"/>
      <dgm:spPr/>
    </dgm:pt>
    <dgm:pt modelId="{EAF2AE7A-3C3E-4E05-B1A6-D85532880956}" type="pres">
      <dgm:prSet presAssocID="{0B2C0A16-99A1-4B8D-B93B-4E17F356F7E7}" presName="parTx" presStyleLbl="alignNode1" presStyleIdx="2" presStyleCnt="4">
        <dgm:presLayoutVars>
          <dgm:chMax val="0"/>
          <dgm:chPref val="0"/>
        </dgm:presLayoutVars>
      </dgm:prSet>
      <dgm:spPr/>
    </dgm:pt>
    <dgm:pt modelId="{6C21FDE9-B62E-4064-A4D2-E674FE6CB234}" type="pres">
      <dgm:prSet presAssocID="{0B2C0A16-99A1-4B8D-B93B-4E17F356F7E7}" presName="desTx" presStyleLbl="alignAccFollowNode1" presStyleIdx="2" presStyleCnt="4">
        <dgm:presLayoutVars/>
      </dgm:prSet>
      <dgm:spPr/>
    </dgm:pt>
    <dgm:pt modelId="{F70DE4F8-C522-4D4F-889E-C2D41E082CEE}" type="pres">
      <dgm:prSet presAssocID="{04311764-21C7-44DB-A446-7CD9DA6E9FE9}" presName="space" presStyleCnt="0"/>
      <dgm:spPr/>
    </dgm:pt>
    <dgm:pt modelId="{BD893A0C-7C40-46E1-92CD-1B995B643281}" type="pres">
      <dgm:prSet presAssocID="{91B5FB98-C39A-4136-A0F3-C46B577E0CEF}" presName="composite" presStyleCnt="0"/>
      <dgm:spPr/>
    </dgm:pt>
    <dgm:pt modelId="{6AC8D132-1704-409A-B906-685B28D84DEE}" type="pres">
      <dgm:prSet presAssocID="{91B5FB98-C39A-4136-A0F3-C46B577E0CEF}" presName="parTx" presStyleLbl="alignNode1" presStyleIdx="3" presStyleCnt="4">
        <dgm:presLayoutVars>
          <dgm:chMax val="0"/>
          <dgm:chPref val="0"/>
        </dgm:presLayoutVars>
      </dgm:prSet>
      <dgm:spPr/>
    </dgm:pt>
    <dgm:pt modelId="{04DC2A03-8C5E-4E70-AA80-54CEA0917ABB}" type="pres">
      <dgm:prSet presAssocID="{91B5FB98-C39A-4136-A0F3-C46B577E0CEF}" presName="desTx" presStyleLbl="alignAccFollowNode1" presStyleIdx="3" presStyleCnt="4">
        <dgm:presLayoutVars/>
      </dgm:prSet>
      <dgm:spPr/>
    </dgm:pt>
  </dgm:ptLst>
  <dgm:cxnLst>
    <dgm:cxn modelId="{74FA5504-6416-47F3-8992-4B55A51041E6}" srcId="{91B5FB98-C39A-4136-A0F3-C46B577E0CEF}" destId="{276FC960-3F55-443F-9767-AB7D097FC82E}" srcOrd="0" destOrd="0" parTransId="{3C7CDA3B-4FA6-44FB-AA85-FC1904CBE9D4}" sibTransId="{42C7139B-832F-46A5-A8D5-16826F2DF0A9}"/>
    <dgm:cxn modelId="{F44F9204-6126-4548-A077-AF40777DBD36}" type="presOf" srcId="{0B2C0A16-99A1-4B8D-B93B-4E17F356F7E7}" destId="{EAF2AE7A-3C3E-4E05-B1A6-D85532880956}" srcOrd="0" destOrd="0" presId="urn:microsoft.com/office/officeart/2016/7/layout/HorizontalActionList"/>
    <dgm:cxn modelId="{4713A704-E59A-4B09-952E-9CF4D9973032}" srcId="{0E394390-1C89-4F79-BB40-0D649B5875DB}" destId="{538B125D-BD13-4D95-98D5-3FC4529C2DFA}" srcOrd="0" destOrd="0" parTransId="{29F90EEA-9502-4410-A875-C242E0986369}" sibTransId="{806F257D-9E1B-4B1A-91F1-1F179807AC52}"/>
    <dgm:cxn modelId="{A8C3A715-BF68-44A0-A0E0-9887D2C30FDF}" srcId="{2D8DF085-B5A2-4D8F-B491-A73A4A8ED1D7}" destId="{0E394390-1C89-4F79-BB40-0D649B5875DB}" srcOrd="0" destOrd="0" parTransId="{620E1EEE-696D-4721-AADF-BD15993FE27F}" sibTransId="{CBC7A1A4-988C-4FF1-83E4-E4201DEDA3AE}"/>
    <dgm:cxn modelId="{C1862332-63B7-4DA4-85AD-0E6E909E1AC3}" srcId="{2D8DF085-B5A2-4D8F-B491-A73A4A8ED1D7}" destId="{0B2C0A16-99A1-4B8D-B93B-4E17F356F7E7}" srcOrd="2" destOrd="0" parTransId="{5011BB41-2C12-437F-A224-4BD2CE2D8C24}" sibTransId="{04311764-21C7-44DB-A446-7CD9DA6E9FE9}"/>
    <dgm:cxn modelId="{FBBE2F3C-8A15-4452-A5CD-26E590ABACDB}" type="presOf" srcId="{12C15148-8A36-4A24-9365-CC2993D1097B}" destId="{B536A67A-D462-437A-BF08-A3E7B51FD9DA}" srcOrd="0" destOrd="0" presId="urn:microsoft.com/office/officeart/2016/7/layout/HorizontalActionList"/>
    <dgm:cxn modelId="{0A70FA41-734E-4A5E-A3BE-9449154E0CC8}" srcId="{0B2C0A16-99A1-4B8D-B93B-4E17F356F7E7}" destId="{437E9711-3FEB-4195-AB3C-3EBD21770A4E}" srcOrd="0" destOrd="0" parTransId="{280F1F3A-6FF0-42B9-9219-FA700BD23991}" sibTransId="{B92054A8-8DF3-4A7A-AC42-3806EEF75CE5}"/>
    <dgm:cxn modelId="{A1D5E644-8B66-4488-9BD8-940B9EDD5B65}" srcId="{2D8DF085-B5A2-4D8F-B491-A73A4A8ED1D7}" destId="{692BB390-00CD-444B-B39A-144AC76A1ACA}" srcOrd="1" destOrd="0" parTransId="{099FA1DA-B0F3-45F4-B6DE-2BA41989FCA0}" sibTransId="{3A10FA1B-DE0A-4081-997B-D75732EF0F0B}"/>
    <dgm:cxn modelId="{4CA4C648-4FC0-40AE-B51E-13048595B0B4}" type="presOf" srcId="{692BB390-00CD-444B-B39A-144AC76A1ACA}" destId="{B6EDA6EF-BA6E-4DD0-BEAD-0E58A53623E8}" srcOrd="0" destOrd="0" presId="urn:microsoft.com/office/officeart/2016/7/layout/HorizontalActionList"/>
    <dgm:cxn modelId="{C96A646A-20E6-4D02-88A3-C5CB74CB7755}" type="presOf" srcId="{276FC960-3F55-443F-9767-AB7D097FC82E}" destId="{04DC2A03-8C5E-4E70-AA80-54CEA0917ABB}" srcOrd="0" destOrd="0" presId="urn:microsoft.com/office/officeart/2016/7/layout/HorizontalActionList"/>
    <dgm:cxn modelId="{B7AD1977-E981-4CA1-B7E4-13329C3CE759}" type="presOf" srcId="{538B125D-BD13-4D95-98D5-3FC4529C2DFA}" destId="{9222C34B-2020-49B3-8897-9BDD9BE59888}" srcOrd="0" destOrd="0" presId="urn:microsoft.com/office/officeart/2016/7/layout/HorizontalActionList"/>
    <dgm:cxn modelId="{56CA2884-D3C6-4D4B-B448-FC2DADA4F43A}" type="presOf" srcId="{2D8DF085-B5A2-4D8F-B491-A73A4A8ED1D7}" destId="{A8A24B19-4BB9-47BE-84FB-8DA13E7DDD3F}" srcOrd="0" destOrd="0" presId="urn:microsoft.com/office/officeart/2016/7/layout/HorizontalActionList"/>
    <dgm:cxn modelId="{C4B172B5-17AF-45C8-B809-51C39EC4A256}" type="presOf" srcId="{437E9711-3FEB-4195-AB3C-3EBD21770A4E}" destId="{6C21FDE9-B62E-4064-A4D2-E674FE6CB234}" srcOrd="0" destOrd="0" presId="urn:microsoft.com/office/officeart/2016/7/layout/HorizontalActionList"/>
    <dgm:cxn modelId="{3DADA5C2-D150-4D3E-8FB6-36826DC6F923}" type="presOf" srcId="{0E394390-1C89-4F79-BB40-0D649B5875DB}" destId="{09F99C0B-B604-4AF9-937F-358ED9BF36D4}" srcOrd="0" destOrd="0" presId="urn:microsoft.com/office/officeart/2016/7/layout/HorizontalActionList"/>
    <dgm:cxn modelId="{55A841DE-F0E4-4A08-A63B-2FD64185652E}" type="presOf" srcId="{91B5FB98-C39A-4136-A0F3-C46B577E0CEF}" destId="{6AC8D132-1704-409A-B906-685B28D84DEE}" srcOrd="0" destOrd="0" presId="urn:microsoft.com/office/officeart/2016/7/layout/HorizontalActionList"/>
    <dgm:cxn modelId="{D74D56EA-FE49-4359-899C-7824C9F78C43}" srcId="{2D8DF085-B5A2-4D8F-B491-A73A4A8ED1D7}" destId="{91B5FB98-C39A-4136-A0F3-C46B577E0CEF}" srcOrd="3" destOrd="0" parTransId="{015A0CB6-7EBC-4378-BFCF-7179566E840B}" sibTransId="{928E35F9-E847-4948-A30C-FC8D7C65CA4A}"/>
    <dgm:cxn modelId="{FC5E56F1-D4CB-4398-AA0F-34A97EAA9BF6}" srcId="{692BB390-00CD-444B-B39A-144AC76A1ACA}" destId="{12C15148-8A36-4A24-9365-CC2993D1097B}" srcOrd="0" destOrd="0" parTransId="{FE7ED9C1-7399-4234-9D1C-6CE9612BE525}" sibTransId="{EACA2372-9558-4727-8F68-F002FBBE6565}"/>
    <dgm:cxn modelId="{D3047F87-F36D-4051-AF64-EC9E1136B085}" type="presParOf" srcId="{A8A24B19-4BB9-47BE-84FB-8DA13E7DDD3F}" destId="{C56E55C7-572D-48FD-98F0-DE54AE2855D9}" srcOrd="0" destOrd="0" presId="urn:microsoft.com/office/officeart/2016/7/layout/HorizontalActionList"/>
    <dgm:cxn modelId="{98287093-33E8-44DE-831C-072F819D0B10}" type="presParOf" srcId="{C56E55C7-572D-48FD-98F0-DE54AE2855D9}" destId="{09F99C0B-B604-4AF9-937F-358ED9BF36D4}" srcOrd="0" destOrd="0" presId="urn:microsoft.com/office/officeart/2016/7/layout/HorizontalActionList"/>
    <dgm:cxn modelId="{197C4C93-A823-4AB5-8AD7-2308C6E79C37}" type="presParOf" srcId="{C56E55C7-572D-48FD-98F0-DE54AE2855D9}" destId="{9222C34B-2020-49B3-8897-9BDD9BE59888}" srcOrd="1" destOrd="0" presId="urn:microsoft.com/office/officeart/2016/7/layout/HorizontalActionList"/>
    <dgm:cxn modelId="{97B56E08-3130-4A85-8C88-B8870ECC62A2}" type="presParOf" srcId="{A8A24B19-4BB9-47BE-84FB-8DA13E7DDD3F}" destId="{E8EF9BAE-1B45-4EBA-9CC1-FD2BCC425F66}" srcOrd="1" destOrd="0" presId="urn:microsoft.com/office/officeart/2016/7/layout/HorizontalActionList"/>
    <dgm:cxn modelId="{DF53AE26-C0A3-4526-B20A-F0DA80441B1E}" type="presParOf" srcId="{A8A24B19-4BB9-47BE-84FB-8DA13E7DDD3F}" destId="{95252359-B771-494E-B467-5BC1A93E657D}" srcOrd="2" destOrd="0" presId="urn:microsoft.com/office/officeart/2016/7/layout/HorizontalActionList"/>
    <dgm:cxn modelId="{BEC7D841-B7E7-4842-B21B-68C8D21557DF}" type="presParOf" srcId="{95252359-B771-494E-B467-5BC1A93E657D}" destId="{B6EDA6EF-BA6E-4DD0-BEAD-0E58A53623E8}" srcOrd="0" destOrd="0" presId="urn:microsoft.com/office/officeart/2016/7/layout/HorizontalActionList"/>
    <dgm:cxn modelId="{3BE128F7-D1DB-4520-AF5A-FD281FEF669E}" type="presParOf" srcId="{95252359-B771-494E-B467-5BC1A93E657D}" destId="{B536A67A-D462-437A-BF08-A3E7B51FD9DA}" srcOrd="1" destOrd="0" presId="urn:microsoft.com/office/officeart/2016/7/layout/HorizontalActionList"/>
    <dgm:cxn modelId="{7277FD08-21EA-448C-8762-4387C2686848}" type="presParOf" srcId="{A8A24B19-4BB9-47BE-84FB-8DA13E7DDD3F}" destId="{1698F668-1BA9-4F0B-84B6-6E5B6C428F5E}" srcOrd="3" destOrd="0" presId="urn:microsoft.com/office/officeart/2016/7/layout/HorizontalActionList"/>
    <dgm:cxn modelId="{83A1EA86-8B4C-4484-8FDD-D00BC0F2F55D}" type="presParOf" srcId="{A8A24B19-4BB9-47BE-84FB-8DA13E7DDD3F}" destId="{98A4EDEF-40B5-41BA-A087-F15A988AE199}" srcOrd="4" destOrd="0" presId="urn:microsoft.com/office/officeart/2016/7/layout/HorizontalActionList"/>
    <dgm:cxn modelId="{1A5A75F4-FDEA-4AD7-8DDE-574BDD531B23}" type="presParOf" srcId="{98A4EDEF-40B5-41BA-A087-F15A988AE199}" destId="{EAF2AE7A-3C3E-4E05-B1A6-D85532880956}" srcOrd="0" destOrd="0" presId="urn:microsoft.com/office/officeart/2016/7/layout/HorizontalActionList"/>
    <dgm:cxn modelId="{DBDBAA71-6FA3-49DB-B369-0FEC967A6A34}" type="presParOf" srcId="{98A4EDEF-40B5-41BA-A087-F15A988AE199}" destId="{6C21FDE9-B62E-4064-A4D2-E674FE6CB234}" srcOrd="1" destOrd="0" presId="urn:microsoft.com/office/officeart/2016/7/layout/HorizontalActionList"/>
    <dgm:cxn modelId="{110F9305-62EA-4827-87E1-897099A6936A}" type="presParOf" srcId="{A8A24B19-4BB9-47BE-84FB-8DA13E7DDD3F}" destId="{F70DE4F8-C522-4D4F-889E-C2D41E082CEE}" srcOrd="5" destOrd="0" presId="urn:microsoft.com/office/officeart/2016/7/layout/HorizontalActionList"/>
    <dgm:cxn modelId="{73FE08CB-00D6-4F8A-9452-0FADD2A19C7E}" type="presParOf" srcId="{A8A24B19-4BB9-47BE-84FB-8DA13E7DDD3F}" destId="{BD893A0C-7C40-46E1-92CD-1B995B643281}" srcOrd="6" destOrd="0" presId="urn:microsoft.com/office/officeart/2016/7/layout/HorizontalActionList"/>
    <dgm:cxn modelId="{2519CB2D-B668-409D-A8E3-A995FFB71A9A}" type="presParOf" srcId="{BD893A0C-7C40-46E1-92CD-1B995B643281}" destId="{6AC8D132-1704-409A-B906-685B28D84DEE}" srcOrd="0" destOrd="0" presId="urn:microsoft.com/office/officeart/2016/7/layout/HorizontalActionList"/>
    <dgm:cxn modelId="{9C24C01B-9137-45E5-A812-22B47BBBCBB1}" type="presParOf" srcId="{BD893A0C-7C40-46E1-92CD-1B995B643281}" destId="{04DC2A03-8C5E-4E70-AA80-54CEA0917ABB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EC79D1-51DE-439C-A6FA-41A7CACEC871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768A0DA-942F-451F-BF92-E1D9FBE01A57}">
      <dgm:prSet/>
      <dgm:spPr/>
      <dgm:t>
        <a:bodyPr/>
        <a:lstStyle/>
        <a:p>
          <a:pPr>
            <a:buNone/>
          </a:pPr>
          <a:r>
            <a:rPr lang="en-US" b="0" i="0" dirty="0"/>
            <a:t>Qualified to receive state shared revenues by providing: </a:t>
          </a:r>
        </a:p>
        <a:p>
          <a:pPr>
            <a:buFont typeface="Arial" panose="020B0604020202020204" pitchFamily="34" charset="0"/>
            <a:buNone/>
          </a:pPr>
          <a:r>
            <a:rPr lang="en-US" b="0" i="0" dirty="0"/>
            <a:t>	- police protection, </a:t>
          </a:r>
        </a:p>
        <a:p>
          <a:pPr>
            <a:buNone/>
          </a:pPr>
          <a:r>
            <a:rPr lang="en-US" b="0" i="0" dirty="0"/>
            <a:t>	- street construction/maintenance,</a:t>
          </a:r>
        </a:p>
        <a:p>
          <a:pPr>
            <a:buNone/>
          </a:pPr>
          <a:r>
            <a:rPr lang="en-US" b="0" i="0" dirty="0"/>
            <a:t>	- sewer &amp; storm services,</a:t>
          </a:r>
        </a:p>
        <a:p>
          <a:pPr>
            <a:buNone/>
          </a:pPr>
          <a:r>
            <a:rPr lang="en-US" b="0" i="0" dirty="0"/>
            <a:t>	- utilities, such as water,</a:t>
          </a:r>
        </a:p>
        <a:p>
          <a:pPr>
            <a:buNone/>
          </a:pPr>
          <a:r>
            <a:rPr lang="en-US" b="0" i="0" dirty="0"/>
            <a:t>	- planning, zoning &amp; subdivision control.  </a:t>
          </a:r>
          <a:endParaRPr lang="en-US" dirty="0"/>
        </a:p>
      </dgm:t>
    </dgm:pt>
    <dgm:pt modelId="{009F4904-C463-4F2A-9492-842170F94109}" type="sibTrans" cxnId="{1A5EFEB8-8DD6-4A5B-B07C-F7FE91EBF8BB}">
      <dgm:prSet/>
      <dgm:spPr/>
      <dgm:t>
        <a:bodyPr/>
        <a:lstStyle/>
        <a:p>
          <a:endParaRPr lang="en-US"/>
        </a:p>
      </dgm:t>
    </dgm:pt>
    <dgm:pt modelId="{FAE21136-5088-4CF2-BDB8-C78D34DD31AE}" type="parTrans" cxnId="{1A5EFEB8-8DD6-4A5B-B07C-F7FE91EBF8BB}">
      <dgm:prSet/>
      <dgm:spPr/>
      <dgm:t>
        <a:bodyPr/>
        <a:lstStyle/>
        <a:p>
          <a:endParaRPr lang="en-US"/>
        </a:p>
      </dgm:t>
    </dgm:pt>
    <dgm:pt modelId="{116B76E6-E995-44D3-AA51-4368635B3C33}">
      <dgm:prSet/>
      <dgm:spPr/>
      <dgm:t>
        <a:bodyPr/>
        <a:lstStyle/>
        <a:p>
          <a:r>
            <a:rPr lang="en-US" dirty="0"/>
            <a:t>Trends remain stable with the exception of the State marijuana $ as these are now paid differently than in prior years and will result in reductions. </a:t>
          </a:r>
        </a:p>
      </dgm:t>
    </dgm:pt>
    <dgm:pt modelId="{86594432-9BE6-4813-8198-AEA2EF0A7063}" type="parTrans" cxnId="{FCC545A3-AAAC-4BB4-A195-8A250EF3AFC8}">
      <dgm:prSet/>
      <dgm:spPr/>
      <dgm:t>
        <a:bodyPr/>
        <a:lstStyle/>
        <a:p>
          <a:endParaRPr lang="en-US"/>
        </a:p>
      </dgm:t>
    </dgm:pt>
    <dgm:pt modelId="{E8FE5586-F3B6-42B4-ADDE-00A9C635ADED}" type="sibTrans" cxnId="{FCC545A3-AAAC-4BB4-A195-8A250EF3AFC8}">
      <dgm:prSet/>
      <dgm:spPr/>
      <dgm:t>
        <a:bodyPr/>
        <a:lstStyle/>
        <a:p>
          <a:endParaRPr lang="en-US"/>
        </a:p>
      </dgm:t>
    </dgm:pt>
    <dgm:pt modelId="{21C51AFE-DA87-40D1-B7F1-7E28C4EA7851}">
      <dgm:prSet/>
      <dgm:spPr/>
      <dgm:t>
        <a:bodyPr/>
        <a:lstStyle/>
        <a:p>
          <a:endParaRPr lang="en-US" dirty="0"/>
        </a:p>
      </dgm:t>
    </dgm:pt>
    <dgm:pt modelId="{79D89BB8-37B2-4CC8-88BC-46E8985CF140}" type="sibTrans" cxnId="{876602AA-99B3-4036-8302-602B6A462D22}">
      <dgm:prSet/>
      <dgm:spPr/>
      <dgm:t>
        <a:bodyPr/>
        <a:lstStyle/>
        <a:p>
          <a:endParaRPr lang="en-US"/>
        </a:p>
      </dgm:t>
    </dgm:pt>
    <dgm:pt modelId="{6116A515-FEDE-4759-907F-052A04172907}" type="parTrans" cxnId="{876602AA-99B3-4036-8302-602B6A462D22}">
      <dgm:prSet/>
      <dgm:spPr/>
      <dgm:t>
        <a:bodyPr/>
        <a:lstStyle/>
        <a:p>
          <a:endParaRPr lang="en-US"/>
        </a:p>
      </dgm:t>
    </dgm:pt>
    <dgm:pt modelId="{E6A8391A-8D12-4C5B-BFB8-6BDDE5EC6D8F}" type="pres">
      <dgm:prSet presAssocID="{21EC79D1-51DE-439C-A6FA-41A7CACEC871}" presName="linear" presStyleCnt="0">
        <dgm:presLayoutVars>
          <dgm:dir/>
          <dgm:animLvl val="lvl"/>
          <dgm:resizeHandles val="exact"/>
        </dgm:presLayoutVars>
      </dgm:prSet>
      <dgm:spPr/>
    </dgm:pt>
    <dgm:pt modelId="{23B15F97-2B2B-4C13-BC84-5B7F7D23D4E7}" type="pres">
      <dgm:prSet presAssocID="{21C51AFE-DA87-40D1-B7F1-7E28C4EA7851}" presName="parentLin" presStyleCnt="0"/>
      <dgm:spPr/>
    </dgm:pt>
    <dgm:pt modelId="{C14F47A2-B93E-4B22-A9E2-5AF0AB790444}" type="pres">
      <dgm:prSet presAssocID="{21C51AFE-DA87-40D1-B7F1-7E28C4EA7851}" presName="parentLeftMargin" presStyleLbl="node1" presStyleIdx="0" presStyleCnt="1"/>
      <dgm:spPr/>
    </dgm:pt>
    <dgm:pt modelId="{EB601E3D-416B-4DFE-9A99-0C65040CF8D5}" type="pres">
      <dgm:prSet presAssocID="{21C51AFE-DA87-40D1-B7F1-7E28C4EA7851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C9903EA6-5247-4E42-B527-2F5E27E13098}" type="pres">
      <dgm:prSet presAssocID="{21C51AFE-DA87-40D1-B7F1-7E28C4EA7851}" presName="negativeSpace" presStyleCnt="0"/>
      <dgm:spPr/>
    </dgm:pt>
    <dgm:pt modelId="{C2887A33-A23A-4D93-95F6-704F92F62F7D}" type="pres">
      <dgm:prSet presAssocID="{21C51AFE-DA87-40D1-B7F1-7E28C4EA7851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F0ED8B2A-E4AC-437B-8AB3-7AC556E37576}" type="presOf" srcId="{21C51AFE-DA87-40D1-B7F1-7E28C4EA7851}" destId="{C14F47A2-B93E-4B22-A9E2-5AF0AB790444}" srcOrd="0" destOrd="0" presId="urn:microsoft.com/office/officeart/2005/8/layout/list1"/>
    <dgm:cxn modelId="{F786672E-C460-4B44-ACFD-64A0E8484790}" type="presOf" srcId="{21EC79D1-51DE-439C-A6FA-41A7CACEC871}" destId="{E6A8391A-8D12-4C5B-BFB8-6BDDE5EC6D8F}" srcOrd="0" destOrd="0" presId="urn:microsoft.com/office/officeart/2005/8/layout/list1"/>
    <dgm:cxn modelId="{9C988258-3508-468F-BCBD-4D772824140E}" type="presOf" srcId="{21C51AFE-DA87-40D1-B7F1-7E28C4EA7851}" destId="{EB601E3D-416B-4DFE-9A99-0C65040CF8D5}" srcOrd="1" destOrd="0" presId="urn:microsoft.com/office/officeart/2005/8/layout/list1"/>
    <dgm:cxn modelId="{6C06D383-ADAF-4634-B9D2-30879F620B2B}" type="presOf" srcId="{C768A0DA-942F-451F-BF92-E1D9FBE01A57}" destId="{C2887A33-A23A-4D93-95F6-704F92F62F7D}" srcOrd="0" destOrd="0" presId="urn:microsoft.com/office/officeart/2005/8/layout/list1"/>
    <dgm:cxn modelId="{FCC545A3-AAAC-4BB4-A195-8A250EF3AFC8}" srcId="{21C51AFE-DA87-40D1-B7F1-7E28C4EA7851}" destId="{116B76E6-E995-44D3-AA51-4368635B3C33}" srcOrd="1" destOrd="0" parTransId="{86594432-9BE6-4813-8198-AEA2EF0A7063}" sibTransId="{E8FE5586-F3B6-42B4-ADDE-00A9C635ADED}"/>
    <dgm:cxn modelId="{876602AA-99B3-4036-8302-602B6A462D22}" srcId="{21EC79D1-51DE-439C-A6FA-41A7CACEC871}" destId="{21C51AFE-DA87-40D1-B7F1-7E28C4EA7851}" srcOrd="0" destOrd="0" parTransId="{6116A515-FEDE-4759-907F-052A04172907}" sibTransId="{79D89BB8-37B2-4CC8-88BC-46E8985CF140}"/>
    <dgm:cxn modelId="{1A5EFEB8-8DD6-4A5B-B07C-F7FE91EBF8BB}" srcId="{21C51AFE-DA87-40D1-B7F1-7E28C4EA7851}" destId="{C768A0DA-942F-451F-BF92-E1D9FBE01A57}" srcOrd="0" destOrd="0" parTransId="{FAE21136-5088-4CF2-BDB8-C78D34DD31AE}" sibTransId="{009F4904-C463-4F2A-9492-842170F94109}"/>
    <dgm:cxn modelId="{9CEB82D6-5D50-432C-8350-681BC7C98D9F}" type="presOf" srcId="{116B76E6-E995-44D3-AA51-4368635B3C33}" destId="{C2887A33-A23A-4D93-95F6-704F92F62F7D}" srcOrd="0" destOrd="1" presId="urn:microsoft.com/office/officeart/2005/8/layout/list1"/>
    <dgm:cxn modelId="{A9980B0F-BF58-4FB8-A492-F190835F8A6C}" type="presParOf" srcId="{E6A8391A-8D12-4C5B-BFB8-6BDDE5EC6D8F}" destId="{23B15F97-2B2B-4C13-BC84-5B7F7D23D4E7}" srcOrd="0" destOrd="0" presId="urn:microsoft.com/office/officeart/2005/8/layout/list1"/>
    <dgm:cxn modelId="{65696080-9F8B-4800-AFB9-5B7E36C0BD03}" type="presParOf" srcId="{23B15F97-2B2B-4C13-BC84-5B7F7D23D4E7}" destId="{C14F47A2-B93E-4B22-A9E2-5AF0AB790444}" srcOrd="0" destOrd="0" presId="urn:microsoft.com/office/officeart/2005/8/layout/list1"/>
    <dgm:cxn modelId="{DE382D89-3F55-42F2-BB53-FFD0DFE2A079}" type="presParOf" srcId="{23B15F97-2B2B-4C13-BC84-5B7F7D23D4E7}" destId="{EB601E3D-416B-4DFE-9A99-0C65040CF8D5}" srcOrd="1" destOrd="0" presId="urn:microsoft.com/office/officeart/2005/8/layout/list1"/>
    <dgm:cxn modelId="{021C5085-14A7-4539-8D59-52A9935FC56F}" type="presParOf" srcId="{E6A8391A-8D12-4C5B-BFB8-6BDDE5EC6D8F}" destId="{C9903EA6-5247-4E42-B527-2F5E27E13098}" srcOrd="1" destOrd="0" presId="urn:microsoft.com/office/officeart/2005/8/layout/list1"/>
    <dgm:cxn modelId="{7386C3FC-1485-4150-B0D0-F60CB6DBCD85}" type="presParOf" srcId="{E6A8391A-8D12-4C5B-BFB8-6BDDE5EC6D8F}" destId="{C2887A33-A23A-4D93-95F6-704F92F62F7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EC79D1-51DE-439C-A6FA-41A7CACEC87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C51AFE-DA87-40D1-B7F1-7E28C4EA7851}">
      <dgm:prSet/>
      <dgm:spPr/>
      <dgm:t>
        <a:bodyPr/>
        <a:lstStyle/>
        <a:p>
          <a:r>
            <a:rPr lang="en-US" b="0" i="0"/>
            <a:t>Property Taxes:</a:t>
          </a:r>
          <a:endParaRPr lang="en-US"/>
        </a:p>
      </dgm:t>
    </dgm:pt>
    <dgm:pt modelId="{6116A515-FEDE-4759-907F-052A04172907}" type="parTrans" cxnId="{876602AA-99B3-4036-8302-602B6A462D22}">
      <dgm:prSet/>
      <dgm:spPr/>
      <dgm:t>
        <a:bodyPr/>
        <a:lstStyle/>
        <a:p>
          <a:endParaRPr lang="en-US"/>
        </a:p>
      </dgm:t>
    </dgm:pt>
    <dgm:pt modelId="{79D89BB8-37B2-4CC8-88BC-46E8985CF140}" type="sibTrans" cxnId="{876602AA-99B3-4036-8302-602B6A462D22}">
      <dgm:prSet/>
      <dgm:spPr/>
      <dgm:t>
        <a:bodyPr/>
        <a:lstStyle/>
        <a:p>
          <a:endParaRPr lang="en-US"/>
        </a:p>
      </dgm:t>
    </dgm:pt>
    <dgm:pt modelId="{C768A0DA-942F-451F-BF92-E1D9FBE01A57}">
      <dgm:prSet/>
      <dgm:spPr/>
      <dgm:t>
        <a:bodyPr/>
        <a:lstStyle/>
        <a:p>
          <a:r>
            <a:rPr lang="en-US" b="0" i="0"/>
            <a:t>Motion to impose the property tax levy rate of $3.9772 per $1,000 of assessed value. </a:t>
          </a:r>
          <a:endParaRPr lang="en-US"/>
        </a:p>
      </dgm:t>
    </dgm:pt>
    <dgm:pt modelId="{FAE21136-5088-4CF2-BDB8-C78D34DD31AE}" type="parTrans" cxnId="{1A5EFEB8-8DD6-4A5B-B07C-F7FE91EBF8BB}">
      <dgm:prSet/>
      <dgm:spPr/>
      <dgm:t>
        <a:bodyPr/>
        <a:lstStyle/>
        <a:p>
          <a:endParaRPr lang="en-US"/>
        </a:p>
      </dgm:t>
    </dgm:pt>
    <dgm:pt modelId="{009F4904-C463-4F2A-9492-842170F94109}" type="sibTrans" cxnId="{1A5EFEB8-8DD6-4A5B-B07C-F7FE91EBF8BB}">
      <dgm:prSet/>
      <dgm:spPr/>
      <dgm:t>
        <a:bodyPr/>
        <a:lstStyle/>
        <a:p>
          <a:endParaRPr lang="en-US"/>
        </a:p>
      </dgm:t>
    </dgm:pt>
    <dgm:pt modelId="{76670F41-572C-4D5A-869F-2E1D9A3AD21A}">
      <dgm:prSet/>
      <dgm:spPr/>
      <dgm:t>
        <a:bodyPr/>
        <a:lstStyle/>
        <a:p>
          <a:r>
            <a:rPr lang="en-US" b="0" i="0"/>
            <a:t>Budget:</a:t>
          </a:r>
          <a:endParaRPr lang="en-US"/>
        </a:p>
      </dgm:t>
    </dgm:pt>
    <dgm:pt modelId="{B2129876-D6CC-4C04-AF3B-A42F1EA78E24}" type="parTrans" cxnId="{A0B29711-FA75-49D7-A327-32D4A628036A}">
      <dgm:prSet/>
      <dgm:spPr/>
      <dgm:t>
        <a:bodyPr/>
        <a:lstStyle/>
        <a:p>
          <a:endParaRPr lang="en-US"/>
        </a:p>
      </dgm:t>
    </dgm:pt>
    <dgm:pt modelId="{78D9A248-799A-424D-BB83-5BDA5D396DF0}" type="sibTrans" cxnId="{A0B29711-FA75-49D7-A327-32D4A628036A}">
      <dgm:prSet/>
      <dgm:spPr/>
      <dgm:t>
        <a:bodyPr/>
        <a:lstStyle/>
        <a:p>
          <a:endParaRPr lang="en-US"/>
        </a:p>
      </dgm:t>
    </dgm:pt>
    <dgm:pt modelId="{1F144DC8-B0A6-4E03-AA17-E69BB95DF2FC}">
      <dgm:prSet/>
      <dgm:spPr/>
      <dgm:t>
        <a:bodyPr/>
        <a:lstStyle/>
        <a:p>
          <a:r>
            <a:rPr lang="en-US" b="0" i="0" dirty="0"/>
            <a:t>Motion to approve the FY2022-23 proposed budget of $</a:t>
          </a:r>
          <a:r>
            <a:rPr lang="en-US" dirty="0"/>
            <a:t>10,365,187</a:t>
          </a:r>
          <a:r>
            <a:rPr lang="en-US" b="0" i="0" dirty="0"/>
            <a:t>, with the recommended changes as presented.</a:t>
          </a:r>
          <a:endParaRPr lang="en-US" dirty="0"/>
        </a:p>
      </dgm:t>
    </dgm:pt>
    <dgm:pt modelId="{48E6E869-3A5A-43C4-A8A3-B8681561CECD}" type="parTrans" cxnId="{62EAFFD1-5467-45CC-9000-EC6EE50FE700}">
      <dgm:prSet/>
      <dgm:spPr/>
      <dgm:t>
        <a:bodyPr/>
        <a:lstStyle/>
        <a:p>
          <a:endParaRPr lang="en-US"/>
        </a:p>
      </dgm:t>
    </dgm:pt>
    <dgm:pt modelId="{63B671C8-B3F6-47F8-8B27-F382CA242540}" type="sibTrans" cxnId="{62EAFFD1-5467-45CC-9000-EC6EE50FE700}">
      <dgm:prSet/>
      <dgm:spPr/>
      <dgm:t>
        <a:bodyPr/>
        <a:lstStyle/>
        <a:p>
          <a:endParaRPr lang="en-US"/>
        </a:p>
      </dgm:t>
    </dgm:pt>
    <dgm:pt modelId="{D1DDBF35-3039-45D3-A6FF-D298233E159D}" type="pres">
      <dgm:prSet presAssocID="{21EC79D1-51DE-439C-A6FA-41A7CACEC871}" presName="Name0" presStyleCnt="0">
        <dgm:presLayoutVars>
          <dgm:dir/>
          <dgm:animLvl val="lvl"/>
          <dgm:resizeHandles val="exact"/>
        </dgm:presLayoutVars>
      </dgm:prSet>
      <dgm:spPr/>
    </dgm:pt>
    <dgm:pt modelId="{BA05511B-A5AE-42C5-84C2-43B73466532D}" type="pres">
      <dgm:prSet presAssocID="{21C51AFE-DA87-40D1-B7F1-7E28C4EA7851}" presName="composite" presStyleCnt="0"/>
      <dgm:spPr/>
    </dgm:pt>
    <dgm:pt modelId="{8B89EA0E-C526-45C3-BB66-F409A074C07C}" type="pres">
      <dgm:prSet presAssocID="{21C51AFE-DA87-40D1-B7F1-7E28C4EA785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38CA381-99CF-4F35-A88D-48535EDBD604}" type="pres">
      <dgm:prSet presAssocID="{21C51AFE-DA87-40D1-B7F1-7E28C4EA7851}" presName="desTx" presStyleLbl="alignAccFollowNode1" presStyleIdx="0" presStyleCnt="2">
        <dgm:presLayoutVars>
          <dgm:bulletEnabled val="1"/>
        </dgm:presLayoutVars>
      </dgm:prSet>
      <dgm:spPr/>
    </dgm:pt>
    <dgm:pt modelId="{440161E1-A544-4284-B210-64F3237060BE}" type="pres">
      <dgm:prSet presAssocID="{79D89BB8-37B2-4CC8-88BC-46E8985CF140}" presName="space" presStyleCnt="0"/>
      <dgm:spPr/>
    </dgm:pt>
    <dgm:pt modelId="{B6261F8C-D7C6-4F4A-AF16-262ACEF8A60A}" type="pres">
      <dgm:prSet presAssocID="{76670F41-572C-4D5A-869F-2E1D9A3AD21A}" presName="composite" presStyleCnt="0"/>
      <dgm:spPr/>
    </dgm:pt>
    <dgm:pt modelId="{224C00FE-5453-4C4E-9427-F5824EC2BDA8}" type="pres">
      <dgm:prSet presAssocID="{76670F41-572C-4D5A-869F-2E1D9A3AD21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A92CC4A8-1CFC-4F54-B09D-48C2B0F211AB}" type="pres">
      <dgm:prSet presAssocID="{76670F41-572C-4D5A-869F-2E1D9A3AD21A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A0B29711-FA75-49D7-A327-32D4A628036A}" srcId="{21EC79D1-51DE-439C-A6FA-41A7CACEC871}" destId="{76670F41-572C-4D5A-869F-2E1D9A3AD21A}" srcOrd="1" destOrd="0" parTransId="{B2129876-D6CC-4C04-AF3B-A42F1EA78E24}" sibTransId="{78D9A248-799A-424D-BB83-5BDA5D396DF0}"/>
    <dgm:cxn modelId="{A37E9418-96C3-4506-AE08-E20DA5DB4C99}" type="presOf" srcId="{21EC79D1-51DE-439C-A6FA-41A7CACEC871}" destId="{D1DDBF35-3039-45D3-A6FF-D298233E159D}" srcOrd="0" destOrd="0" presId="urn:microsoft.com/office/officeart/2005/8/layout/hList1"/>
    <dgm:cxn modelId="{876602AA-99B3-4036-8302-602B6A462D22}" srcId="{21EC79D1-51DE-439C-A6FA-41A7CACEC871}" destId="{21C51AFE-DA87-40D1-B7F1-7E28C4EA7851}" srcOrd="0" destOrd="0" parTransId="{6116A515-FEDE-4759-907F-052A04172907}" sibTransId="{79D89BB8-37B2-4CC8-88BC-46E8985CF140}"/>
    <dgm:cxn modelId="{1A5EFEB8-8DD6-4A5B-B07C-F7FE91EBF8BB}" srcId="{21C51AFE-DA87-40D1-B7F1-7E28C4EA7851}" destId="{C768A0DA-942F-451F-BF92-E1D9FBE01A57}" srcOrd="0" destOrd="0" parTransId="{FAE21136-5088-4CF2-BDB8-C78D34DD31AE}" sibTransId="{009F4904-C463-4F2A-9492-842170F94109}"/>
    <dgm:cxn modelId="{1AC3F9BB-BE04-438B-91E0-E1D22F2E67E0}" type="presOf" srcId="{1F144DC8-B0A6-4E03-AA17-E69BB95DF2FC}" destId="{A92CC4A8-1CFC-4F54-B09D-48C2B0F211AB}" srcOrd="0" destOrd="0" presId="urn:microsoft.com/office/officeart/2005/8/layout/hList1"/>
    <dgm:cxn modelId="{1765F1CE-9989-430E-ACD5-2E5BC767E3C6}" type="presOf" srcId="{76670F41-572C-4D5A-869F-2E1D9A3AD21A}" destId="{224C00FE-5453-4C4E-9427-F5824EC2BDA8}" srcOrd="0" destOrd="0" presId="urn:microsoft.com/office/officeart/2005/8/layout/hList1"/>
    <dgm:cxn modelId="{62EAFFD1-5467-45CC-9000-EC6EE50FE700}" srcId="{76670F41-572C-4D5A-869F-2E1D9A3AD21A}" destId="{1F144DC8-B0A6-4E03-AA17-E69BB95DF2FC}" srcOrd="0" destOrd="0" parTransId="{48E6E869-3A5A-43C4-A8A3-B8681561CECD}" sibTransId="{63B671C8-B3F6-47F8-8B27-F382CA242540}"/>
    <dgm:cxn modelId="{E2A9D9ED-EF9A-48E3-A81E-1599F545993B}" type="presOf" srcId="{21C51AFE-DA87-40D1-B7F1-7E28C4EA7851}" destId="{8B89EA0E-C526-45C3-BB66-F409A074C07C}" srcOrd="0" destOrd="0" presId="urn:microsoft.com/office/officeart/2005/8/layout/hList1"/>
    <dgm:cxn modelId="{2681B9FE-4887-4B30-BF17-DFC523C1BD4C}" type="presOf" srcId="{C768A0DA-942F-451F-BF92-E1D9FBE01A57}" destId="{138CA381-99CF-4F35-A88D-48535EDBD604}" srcOrd="0" destOrd="0" presId="urn:microsoft.com/office/officeart/2005/8/layout/hList1"/>
    <dgm:cxn modelId="{3F2FE875-EC12-46F9-9C5B-3B5618BA5863}" type="presParOf" srcId="{D1DDBF35-3039-45D3-A6FF-D298233E159D}" destId="{BA05511B-A5AE-42C5-84C2-43B73466532D}" srcOrd="0" destOrd="0" presId="urn:microsoft.com/office/officeart/2005/8/layout/hList1"/>
    <dgm:cxn modelId="{9DEA3729-1595-47E8-BBA0-C8B1938E9832}" type="presParOf" srcId="{BA05511B-A5AE-42C5-84C2-43B73466532D}" destId="{8B89EA0E-C526-45C3-BB66-F409A074C07C}" srcOrd="0" destOrd="0" presId="urn:microsoft.com/office/officeart/2005/8/layout/hList1"/>
    <dgm:cxn modelId="{B7534282-182F-4DD2-A5B9-9ED240E457D5}" type="presParOf" srcId="{BA05511B-A5AE-42C5-84C2-43B73466532D}" destId="{138CA381-99CF-4F35-A88D-48535EDBD604}" srcOrd="1" destOrd="0" presId="urn:microsoft.com/office/officeart/2005/8/layout/hList1"/>
    <dgm:cxn modelId="{F8FA1892-D573-4107-9A0E-48458DF1CECA}" type="presParOf" srcId="{D1DDBF35-3039-45D3-A6FF-D298233E159D}" destId="{440161E1-A544-4284-B210-64F3237060BE}" srcOrd="1" destOrd="0" presId="urn:microsoft.com/office/officeart/2005/8/layout/hList1"/>
    <dgm:cxn modelId="{1C24D658-9AB8-46C3-A264-B8ECB2933978}" type="presParOf" srcId="{D1DDBF35-3039-45D3-A6FF-D298233E159D}" destId="{B6261F8C-D7C6-4F4A-AF16-262ACEF8A60A}" srcOrd="2" destOrd="0" presId="urn:microsoft.com/office/officeart/2005/8/layout/hList1"/>
    <dgm:cxn modelId="{87518932-2B61-4017-90D2-8455277B9CDC}" type="presParOf" srcId="{B6261F8C-D7C6-4F4A-AF16-262ACEF8A60A}" destId="{224C00FE-5453-4C4E-9427-F5824EC2BDA8}" srcOrd="0" destOrd="0" presId="urn:microsoft.com/office/officeart/2005/8/layout/hList1"/>
    <dgm:cxn modelId="{2A01906C-6F9B-4105-9B8B-207229A56CC8}" type="presParOf" srcId="{B6261F8C-D7C6-4F4A-AF16-262ACEF8A60A}" destId="{A92CC4A8-1CFC-4F54-B09D-48C2B0F211A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8E64D-4405-49BA-9195-794D5122BD1A}">
      <dsp:nvSpPr>
        <dsp:cNvPr id="0" name=""/>
        <dsp:cNvSpPr/>
      </dsp:nvSpPr>
      <dsp:spPr>
        <a:xfrm>
          <a:off x="2938" y="552244"/>
          <a:ext cx="2865388" cy="11224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0" kern="1200"/>
            <a:t>Personnel Services </a:t>
          </a:r>
          <a:endParaRPr lang="en-US" sz="3100" kern="1200"/>
        </a:p>
      </dsp:txBody>
      <dsp:txXfrm>
        <a:off x="2938" y="552244"/>
        <a:ext cx="2865388" cy="1122403"/>
      </dsp:txXfrm>
    </dsp:sp>
    <dsp:sp modelId="{FFE38DE2-D1C6-4C5F-8CFE-A9FFDD919309}">
      <dsp:nvSpPr>
        <dsp:cNvPr id="0" name=""/>
        <dsp:cNvSpPr/>
      </dsp:nvSpPr>
      <dsp:spPr>
        <a:xfrm>
          <a:off x="2938" y="1674647"/>
          <a:ext cx="2865388" cy="18295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0" i="0" kern="1200"/>
            <a:t>8% increase</a:t>
          </a:r>
          <a:endParaRPr lang="en-US" sz="3100" kern="120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0" i="0" kern="1200"/>
            <a:t>$159,705</a:t>
          </a:r>
          <a:endParaRPr lang="en-US" sz="3100" kern="1200"/>
        </a:p>
      </dsp:txBody>
      <dsp:txXfrm>
        <a:off x="2938" y="1674647"/>
        <a:ext cx="2865388" cy="1829542"/>
      </dsp:txXfrm>
    </dsp:sp>
    <dsp:sp modelId="{E2C551BA-B737-474F-A6BC-CABD95C704A2}">
      <dsp:nvSpPr>
        <dsp:cNvPr id="0" name=""/>
        <dsp:cNvSpPr/>
      </dsp:nvSpPr>
      <dsp:spPr>
        <a:xfrm>
          <a:off x="3269481" y="552244"/>
          <a:ext cx="2865388" cy="11224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0" kern="1200"/>
            <a:t>Materials &amp; Services</a:t>
          </a:r>
          <a:endParaRPr lang="en-US" sz="3100" kern="1200"/>
        </a:p>
      </dsp:txBody>
      <dsp:txXfrm>
        <a:off x="3269481" y="552244"/>
        <a:ext cx="2865388" cy="1122403"/>
      </dsp:txXfrm>
    </dsp:sp>
    <dsp:sp modelId="{094A42CC-B43C-47C9-8531-F945428857C9}">
      <dsp:nvSpPr>
        <dsp:cNvPr id="0" name=""/>
        <dsp:cNvSpPr/>
      </dsp:nvSpPr>
      <dsp:spPr>
        <a:xfrm>
          <a:off x="3269481" y="1674647"/>
          <a:ext cx="2865388" cy="18295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0" i="0" kern="1200"/>
            <a:t>10% increase</a:t>
          </a:r>
          <a:endParaRPr lang="en-US" sz="3100" kern="120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0" i="0" kern="1200"/>
            <a:t>$114,350</a:t>
          </a:r>
          <a:endParaRPr lang="en-US" sz="3100" kern="1200"/>
        </a:p>
      </dsp:txBody>
      <dsp:txXfrm>
        <a:off x="3269481" y="1674647"/>
        <a:ext cx="2865388" cy="1829542"/>
      </dsp:txXfrm>
    </dsp:sp>
    <dsp:sp modelId="{AF5E1645-44E9-43EE-B122-746D3ADC1F35}">
      <dsp:nvSpPr>
        <dsp:cNvPr id="0" name=""/>
        <dsp:cNvSpPr/>
      </dsp:nvSpPr>
      <dsp:spPr>
        <a:xfrm>
          <a:off x="6536024" y="552244"/>
          <a:ext cx="2865388" cy="11224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0" kern="1200"/>
            <a:t>Capital Outlay</a:t>
          </a:r>
          <a:endParaRPr lang="en-US" sz="3100" kern="1200"/>
        </a:p>
      </dsp:txBody>
      <dsp:txXfrm>
        <a:off x="6536024" y="552244"/>
        <a:ext cx="2865388" cy="1122403"/>
      </dsp:txXfrm>
    </dsp:sp>
    <dsp:sp modelId="{1FD7FF2E-1FAD-4666-AC54-AA7133A94A90}">
      <dsp:nvSpPr>
        <dsp:cNvPr id="0" name=""/>
        <dsp:cNvSpPr/>
      </dsp:nvSpPr>
      <dsp:spPr>
        <a:xfrm>
          <a:off x="6536024" y="1674647"/>
          <a:ext cx="2865388" cy="18295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0" i="0" kern="1200" dirty="0"/>
            <a:t>11% increase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b="0" i="0" kern="1200"/>
            <a:t>$107,438</a:t>
          </a:r>
          <a:endParaRPr lang="en-US" sz="3100" kern="1200"/>
        </a:p>
      </dsp:txBody>
      <dsp:txXfrm>
        <a:off x="6536024" y="1674647"/>
        <a:ext cx="2865388" cy="18295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99C0B-B604-4AF9-937F-358ED9BF36D4}">
      <dsp:nvSpPr>
        <dsp:cNvPr id="0" name=""/>
        <dsp:cNvSpPr/>
      </dsp:nvSpPr>
      <dsp:spPr>
        <a:xfrm>
          <a:off x="7899" y="372787"/>
          <a:ext cx="2266217" cy="6798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82" tIns="179082" rIns="179082" bIns="179082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Recruit</a:t>
          </a:r>
        </a:p>
      </dsp:txBody>
      <dsp:txXfrm>
        <a:off x="7899" y="372787"/>
        <a:ext cx="2266217" cy="679865"/>
      </dsp:txXfrm>
    </dsp:sp>
    <dsp:sp modelId="{9222C34B-2020-49B3-8897-9BDD9BE59888}">
      <dsp:nvSpPr>
        <dsp:cNvPr id="0" name=""/>
        <dsp:cNvSpPr/>
      </dsp:nvSpPr>
      <dsp:spPr>
        <a:xfrm>
          <a:off x="7899" y="1052653"/>
          <a:ext cx="2266217" cy="263099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852" tIns="223852" rIns="223852" bIns="223852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Recruit for a full-time City Administrator with a Finance background.</a:t>
          </a:r>
        </a:p>
      </dsp:txBody>
      <dsp:txXfrm>
        <a:off x="7899" y="1052653"/>
        <a:ext cx="2266217" cy="2630992"/>
      </dsp:txXfrm>
    </dsp:sp>
    <dsp:sp modelId="{B6EDA6EF-BA6E-4DD0-BEAD-0E58A53623E8}">
      <dsp:nvSpPr>
        <dsp:cNvPr id="0" name=""/>
        <dsp:cNvSpPr/>
      </dsp:nvSpPr>
      <dsp:spPr>
        <a:xfrm>
          <a:off x="2382011" y="372787"/>
          <a:ext cx="2266217" cy="6798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82" tIns="179082" rIns="179082" bIns="179082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Start</a:t>
          </a:r>
        </a:p>
      </dsp:txBody>
      <dsp:txXfrm>
        <a:off x="2382011" y="372787"/>
        <a:ext cx="2266217" cy="679865"/>
      </dsp:txXfrm>
    </dsp:sp>
    <dsp:sp modelId="{B536A67A-D462-437A-BF08-A3E7B51FD9DA}">
      <dsp:nvSpPr>
        <dsp:cNvPr id="0" name=""/>
        <dsp:cNvSpPr/>
      </dsp:nvSpPr>
      <dsp:spPr>
        <a:xfrm>
          <a:off x="2382011" y="1052653"/>
          <a:ext cx="2266217" cy="263099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852" tIns="223852" rIns="223852" bIns="223852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Start with a 2-year contract to ensure that the new structure will work long-term.</a:t>
          </a:r>
        </a:p>
      </dsp:txBody>
      <dsp:txXfrm>
        <a:off x="2382011" y="1052653"/>
        <a:ext cx="2266217" cy="2630992"/>
      </dsp:txXfrm>
    </dsp:sp>
    <dsp:sp modelId="{EAF2AE7A-3C3E-4E05-B1A6-D85532880956}">
      <dsp:nvSpPr>
        <dsp:cNvPr id="0" name=""/>
        <dsp:cNvSpPr/>
      </dsp:nvSpPr>
      <dsp:spPr>
        <a:xfrm>
          <a:off x="4756123" y="372787"/>
          <a:ext cx="2266217" cy="67986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82" tIns="179082" rIns="179082" bIns="179082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Use</a:t>
          </a:r>
        </a:p>
      </dsp:txBody>
      <dsp:txXfrm>
        <a:off x="4756123" y="372787"/>
        <a:ext cx="2266217" cy="679865"/>
      </dsp:txXfrm>
    </dsp:sp>
    <dsp:sp modelId="{6C21FDE9-B62E-4064-A4D2-E674FE6CB234}">
      <dsp:nvSpPr>
        <dsp:cNvPr id="0" name=""/>
        <dsp:cNvSpPr/>
      </dsp:nvSpPr>
      <dsp:spPr>
        <a:xfrm>
          <a:off x="4756123" y="1052653"/>
          <a:ext cx="2266217" cy="263099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852" tIns="223852" rIns="223852" bIns="223852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Use colleagues and other resources such as League of Oregon Cities for best practices in building a new management structure.</a:t>
          </a:r>
        </a:p>
      </dsp:txBody>
      <dsp:txXfrm>
        <a:off x="4756123" y="1052653"/>
        <a:ext cx="2266217" cy="2630992"/>
      </dsp:txXfrm>
    </dsp:sp>
    <dsp:sp modelId="{6AC8D132-1704-409A-B906-685B28D84DEE}">
      <dsp:nvSpPr>
        <dsp:cNvPr id="0" name=""/>
        <dsp:cNvSpPr/>
      </dsp:nvSpPr>
      <dsp:spPr>
        <a:xfrm>
          <a:off x="7130235" y="372787"/>
          <a:ext cx="2266217" cy="6798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82" tIns="179082" rIns="179082" bIns="179082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Rely on</a:t>
          </a:r>
        </a:p>
      </dsp:txBody>
      <dsp:txXfrm>
        <a:off x="7130235" y="372787"/>
        <a:ext cx="2266217" cy="679865"/>
      </dsp:txXfrm>
    </dsp:sp>
    <dsp:sp modelId="{04DC2A03-8C5E-4E70-AA80-54CEA0917ABB}">
      <dsp:nvSpPr>
        <dsp:cNvPr id="0" name=""/>
        <dsp:cNvSpPr/>
      </dsp:nvSpPr>
      <dsp:spPr>
        <a:xfrm>
          <a:off x="7130235" y="1052653"/>
          <a:ext cx="2266217" cy="263099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852" tIns="223852" rIns="223852" bIns="223852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Rely on your new manager for managing day-to-day activities and hold them accountable for meeting expectations.</a:t>
          </a:r>
        </a:p>
      </dsp:txBody>
      <dsp:txXfrm>
        <a:off x="7130235" y="1052653"/>
        <a:ext cx="2266217" cy="26309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87A33-A23A-4D93-95F6-704F92F62F7D}">
      <dsp:nvSpPr>
        <dsp:cNvPr id="0" name=""/>
        <dsp:cNvSpPr/>
      </dsp:nvSpPr>
      <dsp:spPr>
        <a:xfrm>
          <a:off x="0" y="377761"/>
          <a:ext cx="6823007" cy="4498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9541" tIns="437388" rIns="529541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100" b="0" i="0" kern="1200" dirty="0"/>
            <a:t>Qualified to receive state shared revenues by providing: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2100" b="0" i="0" kern="1200" dirty="0"/>
            <a:t>	- police protection,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100" b="0" i="0" kern="1200" dirty="0"/>
            <a:t>	- street construction/maintenance,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100" b="0" i="0" kern="1200" dirty="0"/>
            <a:t>	- sewer &amp; storm services,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100" b="0" i="0" kern="1200" dirty="0"/>
            <a:t>	- utilities, such as water,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100" b="0" i="0" kern="1200" dirty="0"/>
            <a:t>	- planning, zoning &amp; subdivision control.  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Trends remain stable with the exception of the State marijuana $ as these are now paid differently than in prior years and will result in reductions. </a:t>
          </a:r>
        </a:p>
      </dsp:txBody>
      <dsp:txXfrm>
        <a:off x="0" y="377761"/>
        <a:ext cx="6823007" cy="4498200"/>
      </dsp:txXfrm>
    </dsp:sp>
    <dsp:sp modelId="{EB601E3D-416B-4DFE-9A99-0C65040CF8D5}">
      <dsp:nvSpPr>
        <dsp:cNvPr id="0" name=""/>
        <dsp:cNvSpPr/>
      </dsp:nvSpPr>
      <dsp:spPr>
        <a:xfrm>
          <a:off x="341150" y="67801"/>
          <a:ext cx="4776104" cy="619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525" tIns="0" rIns="1805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371412" y="98063"/>
        <a:ext cx="4715580" cy="559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9EA0E-C526-45C3-BB66-F409A074C07C}">
      <dsp:nvSpPr>
        <dsp:cNvPr id="0" name=""/>
        <dsp:cNvSpPr/>
      </dsp:nvSpPr>
      <dsp:spPr>
        <a:xfrm>
          <a:off x="53" y="47551"/>
          <a:ext cx="5091244" cy="83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/>
            <a:t>Property Taxes:</a:t>
          </a:r>
          <a:endParaRPr lang="en-US" sz="2900" kern="1200"/>
        </a:p>
      </dsp:txBody>
      <dsp:txXfrm>
        <a:off x="53" y="47551"/>
        <a:ext cx="5091244" cy="835200"/>
      </dsp:txXfrm>
    </dsp:sp>
    <dsp:sp modelId="{138CA381-99CF-4F35-A88D-48535EDBD604}">
      <dsp:nvSpPr>
        <dsp:cNvPr id="0" name=""/>
        <dsp:cNvSpPr/>
      </dsp:nvSpPr>
      <dsp:spPr>
        <a:xfrm>
          <a:off x="53" y="882751"/>
          <a:ext cx="5091244" cy="24739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0" i="0" kern="1200"/>
            <a:t>Motion to impose the property tax levy rate of $3.9772 per $1,000 of assessed value. </a:t>
          </a:r>
          <a:endParaRPr lang="en-US" sz="2900" kern="1200"/>
        </a:p>
      </dsp:txBody>
      <dsp:txXfrm>
        <a:off x="53" y="882751"/>
        <a:ext cx="5091244" cy="2473974"/>
      </dsp:txXfrm>
    </dsp:sp>
    <dsp:sp modelId="{224C00FE-5453-4C4E-9427-F5824EC2BDA8}">
      <dsp:nvSpPr>
        <dsp:cNvPr id="0" name=""/>
        <dsp:cNvSpPr/>
      </dsp:nvSpPr>
      <dsp:spPr>
        <a:xfrm>
          <a:off x="5804072" y="47551"/>
          <a:ext cx="5091244" cy="83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kern="1200"/>
            <a:t>Budget:</a:t>
          </a:r>
          <a:endParaRPr lang="en-US" sz="2900" kern="1200"/>
        </a:p>
      </dsp:txBody>
      <dsp:txXfrm>
        <a:off x="5804072" y="47551"/>
        <a:ext cx="5091244" cy="835200"/>
      </dsp:txXfrm>
    </dsp:sp>
    <dsp:sp modelId="{A92CC4A8-1CFC-4F54-B09D-48C2B0F211AB}">
      <dsp:nvSpPr>
        <dsp:cNvPr id="0" name=""/>
        <dsp:cNvSpPr/>
      </dsp:nvSpPr>
      <dsp:spPr>
        <a:xfrm>
          <a:off x="5804072" y="882751"/>
          <a:ext cx="5091244" cy="24739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b="0" i="0" kern="1200" dirty="0"/>
            <a:t>Motion to approve the FY2022-23 proposed budget of $</a:t>
          </a:r>
          <a:r>
            <a:rPr lang="en-US" sz="2900" kern="1200" dirty="0"/>
            <a:t>10,365,187</a:t>
          </a:r>
          <a:r>
            <a:rPr lang="en-US" sz="2900" b="0" i="0" kern="1200" dirty="0"/>
            <a:t>, with the recommended changes as presented.</a:t>
          </a:r>
          <a:endParaRPr lang="en-US" sz="2900" kern="1200" dirty="0"/>
        </a:p>
      </dsp:txBody>
      <dsp:txXfrm>
        <a:off x="5804072" y="882751"/>
        <a:ext cx="5091244" cy="2473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0EB2EF-B910-4DE3-B5AA-6F48ADCDE0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3A329E-0910-4585-84F2-318152F353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DA93352-C449-498D-8119-CE34DF66BE4D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2F34B1-DF21-4F64-9443-A88C6A5277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270EC7-158F-4F58-B65A-0C3FD1C2ED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B21AB2-9A4B-4458-866E-05F721DFF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86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78001B7-FB27-4119-BE5F-11509B8CF325}" type="datetimeFigureOut">
              <a:rPr lang="en-US" smtClean="0"/>
              <a:t>6/1/2022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ACC7F7-E5C2-45F6-85C2-80A44FB6E7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97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85216-8284-4DC9-AB34-4A50669FB742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411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FE27-ECEA-4046-9614-8A804601FB41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09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9D2E-F197-4FF5-AAB6-B85265BDF33D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12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A27C0-9F61-4ACC-93F6-742876FDEA02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2829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1465-7D65-4A27-BD5D-12088FA19E1C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922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213C-C3FC-4037-9D22-DF5CF4C588B5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712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A60FA-C56F-40B8-9F5F-457EB9309D39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054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E046-BCCC-4D6A-9F4F-E7D3509E5D5A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57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0CEF-C2CD-415B-BC32-26B589566433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9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1F84C-5168-417B-806C-A0F3797F323F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11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37AE-193C-464A-9860-ABBC3DF568D9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566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E49B-7B34-497F-8496-4130FA6B368C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86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F4D1-4913-4234-A4F6-10C12C80BFFD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59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8DFF-A4F9-42ED-A4F9-E8C6DE0C776F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594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8050-EC1C-4404-AAFC-D1699BF980D8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0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B257-E188-45A2-B43F-3907B796C891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74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AAAD-C8FC-4C8F-B451-1C957BD2F420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652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22484E1-59B4-489B-B277-032286CE7A4E}" type="datetime1">
              <a:rPr lang="en-US" smtClean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5505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4276D-F66D-49B8-B085-75F5600CA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458" y="4392659"/>
            <a:ext cx="9184606" cy="117987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City of Hubbard</a:t>
            </a:r>
            <a:br>
              <a:rPr lang="en-US" sz="3400" dirty="0"/>
            </a:br>
            <a:r>
              <a:rPr lang="en-US" sz="3400" dirty="0"/>
              <a:t>FY 2022-23 Proposed Budget Highlights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744F05-D1D0-4431-B593-5A265C204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916" y="5572529"/>
            <a:ext cx="9184605" cy="117987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May 31, 2022</a:t>
            </a:r>
          </a:p>
          <a:p>
            <a:r>
              <a:rPr lang="en-US" dirty="0"/>
              <a:t>Presented by: Christa Bosserman Wolfe, CPA</a:t>
            </a:r>
          </a:p>
          <a:p>
            <a:r>
              <a:rPr lang="en-US" dirty="0"/>
              <a:t>Wolfe Consulting, LLC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113C9B-7DF2-83A0-5306-D4021FB692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580" r="-1" b="2518"/>
          <a:stretch/>
        </p:blipFill>
        <p:spPr>
          <a:xfrm>
            <a:off x="635458" y="640080"/>
            <a:ext cx="9186063" cy="36027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E8B5E8-7F29-9179-5786-3AFDC587F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9917" y="123132"/>
            <a:ext cx="120967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89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7A2B17-D3E0-4B38-823F-45312C0B3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92A21B-8E82-4396-A130-C7531DF0A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id="{ACA9027C-9377-4A86-A639-42BA502AD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0" name="Freeform 5">
            <a:extLst>
              <a:ext uri="{FF2B5EF4-FFF2-40B4-BE49-F238E27FC236}">
                <a16:creationId xmlns:a16="http://schemas.microsoft.com/office/drawing/2014/main" id="{423EDA5B-B414-4C7C-8CBA-3D9D79973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4055532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4AF4C6-48A1-4742-9C15-B480C790F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9149350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Ex: General Fund (page 22)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861F9B2-E5A4-A29E-5F4D-276DD90B3C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636916" y="1290738"/>
            <a:ext cx="10442304" cy="2440481"/>
          </a:xfrm>
          <a:prstGeom prst="rect">
            <a:avLst/>
          </a:prstGeom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9DFD4-B45F-4270-A4E6-75B799128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02111984F565}" type="slidenum">
              <a:rPr lang="en-US" smtClean="0"/>
              <a:pPr defTabSz="914400"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31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4322390-8B58-46BE-88EB-D9FD30C0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lue painted factory">
            <a:extLst>
              <a:ext uri="{FF2B5EF4-FFF2-40B4-BE49-F238E27FC236}">
                <a16:creationId xmlns:a16="http://schemas.microsoft.com/office/drawing/2014/main" id="{28223397-FD34-84A2-17F2-08A8EA892B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3955" t="23391" r="51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6CF47C9-3618-492D-BA5F-974AB9AD63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chemeClr val="tx1"/>
                </a:solidFill>
              </a:rPr>
              <a:t>Operational Overhead Allocation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738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C2E76B-66B2-4A8D-A2EC-2FDFA6736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/>
              <a:pPr>
                <a:spcAft>
                  <a:spcPts val="600"/>
                </a:spcAft>
              </a:pPr>
              <a:t>12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79B863-3474-4595-A029-F948B0A3F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 sz="3900">
                <a:solidFill>
                  <a:schemeClr val="bg2"/>
                </a:solidFill>
              </a:rPr>
              <a:t>Allocation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ABD35-FC7C-4594-8773-1B0AF2D50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6269434" cy="447082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900" b="1" dirty="0"/>
              <a:t>Q: What is Allocated?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900" dirty="0"/>
              <a:t>A: General Fund Administration and City Council expenses ($256,169).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9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900" b="1" dirty="0"/>
              <a:t>Q: Which Departments pay overhead?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900" dirty="0"/>
              <a:t>A: General Fund absorbs overhead for Court, Community Development, Police, and Parks. Street, Sewer, and Water Funds transfer amounts quarterly.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9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900" b="1" dirty="0"/>
              <a:t>Q: How is Operational Overhead allocation determined?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900" dirty="0"/>
              <a:t>A: Based on each fund’s operating expenses, excluding capital outlay.</a:t>
            </a:r>
          </a:p>
        </p:txBody>
      </p:sp>
    </p:spTree>
    <p:extLst>
      <p:ext uri="{BB962C8B-B14F-4D97-AF65-F5344CB8AC3E}">
        <p14:creationId xmlns:p14="http://schemas.microsoft.com/office/powerpoint/2010/main" val="2440849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4322390-8B58-46BE-88EB-D9FD30C0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age in a planner">
            <a:extLst>
              <a:ext uri="{FF2B5EF4-FFF2-40B4-BE49-F238E27FC236}">
                <a16:creationId xmlns:a16="http://schemas.microsoft.com/office/drawing/2014/main" id="{915B06AD-A593-1B60-7662-335E00FD48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6CF47C9-3618-492D-BA5F-974AB9AD63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Reserve Fund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 (page 35)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7D05A3-1F69-5E13-78D5-BDB8E1B137E7}"/>
              </a:ext>
            </a:extLst>
          </p:cNvPr>
          <p:cNvSpPr txBox="1"/>
          <p:nvPr/>
        </p:nvSpPr>
        <p:spPr>
          <a:xfrm>
            <a:off x="3017940" y="3078651"/>
            <a:ext cx="6153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D57F1E4F-1CFF-5643-939E-02111984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671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7A2B17-D3E0-4B38-823F-45312C0B3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92A21B-8E82-4396-A130-C7531DF0A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ACA9027C-9377-4A86-A639-42BA502AD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7" name="Freeform 5">
            <a:extLst>
              <a:ext uri="{FF2B5EF4-FFF2-40B4-BE49-F238E27FC236}">
                <a16:creationId xmlns:a16="http://schemas.microsoft.com/office/drawing/2014/main" id="{423EDA5B-B414-4C7C-8CBA-3D9D79973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4055532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DC70F4-6FDE-492E-B993-234D19547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96" y="5608974"/>
            <a:ext cx="9149350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Funding Status Details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0D517-BCD4-46D1-BC83-1B83D8EE8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02111984F565}" type="slidenum">
              <a:rPr lang="en-US" smtClean="0"/>
              <a:pPr defTabSz="914400">
                <a:spcAft>
                  <a:spcPts val="600"/>
                </a:spcAft>
              </a:pPr>
              <a:t>14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C369B4-C19F-2CBA-B287-964BD4E84B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676" y="441228"/>
            <a:ext cx="10095028" cy="503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42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9C1CF-42CE-46A5-8CD2-7449C472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 dirty="0"/>
              <a:t>Prior Year Recommendation –</a:t>
            </a:r>
            <a:br>
              <a:rPr lang="en-US" dirty="0"/>
            </a:br>
            <a:r>
              <a:rPr lang="en-US" dirty="0"/>
              <a:t>Full-time City Administrator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887BD-BE8A-48E3-9563-7426576CC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957659F-2941-EA44-DACF-60C45D8D3D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42400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2885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2CA69-FC69-4697-B7D8-67258E8AD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95234A-93DD-4FCE-8446-B50B59450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 sz="3900">
                <a:solidFill>
                  <a:schemeClr val="bg2"/>
                </a:solidFill>
              </a:rPr>
              <a:t>City Administrator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F99B8-5131-4563-9972-75D931BE5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6269434" cy="4470821"/>
          </a:xfrm>
        </p:spPr>
        <p:txBody>
          <a:bodyPr>
            <a:normAutofit/>
          </a:bodyPr>
          <a:lstStyle/>
          <a:p>
            <a:r>
              <a:rPr lang="en-US" dirty="0"/>
              <a:t>Key Executive Functions needed: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 bridge between Council and Department Heads to facilitate efficient decision-making in support of Council goals and priorities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Ensure City Council has the information necessary to make wise and informed decisions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Manages and supports Dept Heads; leads the team in driving the organization forward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Budget/Financial management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Identify opportunities for new funding mechanisms to maintain stability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611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88557-9515-6C48-8160-ADC542E9C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Budget Adjustments to the Proposed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7C381-B8BF-F6B4-3F42-47E116936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533475"/>
            <a:ext cx="8946541" cy="3714924"/>
          </a:xfrm>
        </p:spPr>
        <p:txBody>
          <a:bodyPr/>
          <a:lstStyle/>
          <a:p>
            <a:r>
              <a:rPr lang="en-US" dirty="0"/>
              <a:t>Remove Contingency from the non-operating funds and add to Reserve for Future Expenditures. </a:t>
            </a:r>
          </a:p>
          <a:p>
            <a:pPr lvl="1"/>
            <a:r>
              <a:rPr lang="en-US" dirty="0"/>
              <a:t>No $ impact to the total budget amount.  Simply changes lines items/categories.</a:t>
            </a:r>
          </a:p>
          <a:p>
            <a:r>
              <a:rPr lang="en-US" dirty="0"/>
              <a:t>Increase gas tax revenue in the Street Construction Fund in the amount of $32,949, for a total of $93,000. Offset to Reserve for Future Expenditures</a:t>
            </a:r>
          </a:p>
          <a:p>
            <a:pPr lvl="1"/>
            <a:r>
              <a:rPr lang="en-US" dirty="0"/>
              <a:t>Impact is an increase to the total budget of $32,949, for a revised total budget of $10,365,187.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EE771-8A88-D056-810F-07222CB81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203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911A3D-44D8-491A-9518-045EAB80D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dirty="0"/>
              <a:t>QUESTIONS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C1E981B-F06E-48B4-9275-F4B261AFC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36">
            <a:extLst>
              <a:ext uri="{FF2B5EF4-FFF2-40B4-BE49-F238E27FC236}">
                <a16:creationId xmlns:a16="http://schemas.microsoft.com/office/drawing/2014/main" id="{312E2C24-0CD2-4071-8CE2-B059993A9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24F1DC13-C830-4B86-A9C6-927F5C55D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6" name="Content Placeholder 5" descr="Question mark on green pastel background">
            <a:extLst>
              <a:ext uri="{FF2B5EF4-FFF2-40B4-BE49-F238E27FC236}">
                <a16:creationId xmlns:a16="http://schemas.microsoft.com/office/drawing/2014/main" id="{657A67CA-804A-449D-AE5E-F03FB9150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47801" r="7809"/>
          <a:stretch/>
        </p:blipFill>
        <p:spPr>
          <a:xfrm>
            <a:off x="2133163" y="647698"/>
            <a:ext cx="3292044" cy="5562139"/>
          </a:xfrm>
          <a:prstGeom prst="rect">
            <a:avLst/>
          </a:prstGeom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B8669-36C8-47E8-BAB6-1886D56EB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02111984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996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2E382-F673-0A0C-3FF7-25F332A99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EBEBEB"/>
                </a:solidFill>
              </a:rPr>
              <a:t>Public Hearing: FY 2022-23 State Shared Revenues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2540E-885F-FB38-1F5D-2790CDA60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8BC149B-49E1-6162-2B64-3517AF7D1D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4301152"/>
              </p:ext>
            </p:extLst>
          </p:nvPr>
        </p:nvGraphicFramePr>
        <p:xfrm>
          <a:off x="4703211" y="1143000"/>
          <a:ext cx="6823007" cy="4943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1165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E0EA99-F69A-ABE4-C2BE-881C413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4752399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7200"/>
              <a:t>Balanced Budget of $10.3M</a:t>
            </a:r>
          </a:p>
        </p:txBody>
      </p:sp>
      <p:sp>
        <p:nvSpPr>
          <p:cNvPr id="53" name="Freeform 7">
            <a:extLst>
              <a:ext uri="{FF2B5EF4-FFF2-40B4-BE49-F238E27FC236}">
                <a16:creationId xmlns:a16="http://schemas.microsoft.com/office/drawing/2014/main" id="{897D890B-9AFB-4A90-9960-C92E65728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2449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8ED2387-9C78-40F9-B794-A735DCB3A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0109" y="0"/>
            <a:ext cx="499189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">
            <a:extLst>
              <a:ext uri="{FF2B5EF4-FFF2-40B4-BE49-F238E27FC236}">
                <a16:creationId xmlns:a16="http://schemas.microsoft.com/office/drawing/2014/main" id="{477FCF5B-12FA-4ED2-B449-20BD744A7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53900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780B2A6-1181-456F-8B6E-AD86960CD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FFC60B-F6D8-A783-0BF0-5107D11F1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84D3BA86-BBE8-41B1-B3C8-6DC1A6DA9585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BC95CE-4629-AFE2-1FFC-6E185C839C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5120" y="1141407"/>
            <a:ext cx="3871517" cy="556829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33042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6C54E-BEE6-482E-5C1A-C37066179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Public Hearing: FY 2022-23 Proposed Budget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7F9B4-2869-C76B-645A-28855D27C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en-US" dirty="0"/>
              <a:t>The City is presenting a proposed budget of $10.3M.  The budget is balanced and complies with Oregon Local Budget Law.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66AF5-3324-7FC3-CBCA-FAB26153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2612" y="6400005"/>
            <a:ext cx="633127" cy="301752"/>
          </a:xfrm>
        </p:spPr>
        <p:txBody>
          <a:bodyPr anchor="ctr">
            <a:normAutofit/>
          </a:bodyPr>
          <a:lstStyle/>
          <a:p>
            <a:pPr algn="r">
              <a:spcAft>
                <a:spcPts val="600"/>
              </a:spcAft>
            </a:pPr>
            <a:fld id="{D57F1E4F-1CFF-5643-939E-02111984F565}" type="slidenum">
              <a:rPr lang="en-US" sz="1100">
                <a:solidFill>
                  <a:schemeClr val="accent1"/>
                </a:solidFill>
              </a:rPr>
              <a:pPr algn="r">
                <a:spcAft>
                  <a:spcPts val="600"/>
                </a:spcAft>
              </a:pPr>
              <a:t>20</a:t>
            </a:fld>
            <a:endParaRPr lang="en-US" sz="11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663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3C9C0A-47AD-49A5-838A-A43281BDC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79507746-2C84-4EB6-B021-47E528910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2E382-F673-0A0C-3FF7-25F332A99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Motions to approve the Budget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0D28F5-B926-4D9B-9413-91E73A4C6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2540E-885F-FB38-1F5D-2790CDA60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B3D24C5-CE61-47C8-A0D0-C767528D1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8BC149B-49E1-6162-2B64-3517AF7D1D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582797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6538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53356-C331-C938-2C8B-6F509A5AD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Budget Assumptions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F77A6-DEF8-D5A9-412D-6FEA217DF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58349"/>
            <a:ext cx="9490797" cy="530392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Revenues</a:t>
            </a:r>
          </a:p>
          <a:p>
            <a:pPr lvl="1"/>
            <a:r>
              <a:rPr lang="en-US" dirty="0"/>
              <a:t>No new revenue sources were included in the budget</a:t>
            </a:r>
          </a:p>
          <a:p>
            <a:pPr lvl="1"/>
            <a:r>
              <a:rPr lang="en-US" dirty="0"/>
              <a:t>Property tax growth in assessed value of 4%</a:t>
            </a:r>
          </a:p>
          <a:p>
            <a:pPr lvl="1"/>
            <a:r>
              <a:rPr lang="en-US" dirty="0"/>
              <a:t>State shared revenues estimated from League of Oregon Cities annual report</a:t>
            </a:r>
          </a:p>
          <a:p>
            <a:r>
              <a:rPr lang="en-US" dirty="0"/>
              <a:t>Expenses</a:t>
            </a:r>
          </a:p>
          <a:p>
            <a:pPr lvl="1"/>
            <a:r>
              <a:rPr lang="en-US" dirty="0"/>
              <a:t>Personnel: </a:t>
            </a:r>
          </a:p>
          <a:p>
            <a:pPr lvl="2"/>
            <a:r>
              <a:rPr lang="en-US" dirty="0"/>
              <a:t>All vacant positions budgeted as filled the entire year</a:t>
            </a:r>
          </a:p>
          <a:p>
            <a:pPr lvl="2"/>
            <a:r>
              <a:rPr lang="en-US" dirty="0"/>
              <a:t>Compensation range increases &amp; step increases</a:t>
            </a:r>
          </a:p>
          <a:p>
            <a:pPr lvl="2"/>
            <a:r>
              <a:rPr lang="en-US" dirty="0"/>
              <a:t>COLA 7.63% for police union and 4.63% for all other positions</a:t>
            </a:r>
          </a:p>
          <a:p>
            <a:pPr lvl="2"/>
            <a:r>
              <a:rPr lang="en-US" dirty="0"/>
              <a:t>No increases in PERS this year and level insurances costs</a:t>
            </a:r>
          </a:p>
          <a:p>
            <a:pPr lvl="1"/>
            <a:r>
              <a:rPr lang="en-US" dirty="0"/>
              <a:t>Materials &amp; Services and Capital Outlay</a:t>
            </a:r>
          </a:p>
          <a:p>
            <a:pPr lvl="2"/>
            <a:r>
              <a:rPr lang="en-US" dirty="0"/>
              <a:t>Departments budget for increases</a:t>
            </a:r>
          </a:p>
          <a:p>
            <a:pPr lvl="2"/>
            <a:r>
              <a:rPr lang="en-US" dirty="0"/>
              <a:t>Inflation assumed of 8% over current year costs (for goods, utilities, gasoline, etc.) </a:t>
            </a:r>
          </a:p>
          <a:p>
            <a:pPr lvl="2"/>
            <a:r>
              <a:rPr lang="en-US" dirty="0"/>
              <a:t>10% increase for liability insurance from CIS</a:t>
            </a:r>
          </a:p>
          <a:p>
            <a:pPr lvl="2"/>
            <a:r>
              <a:rPr lang="en-US" dirty="0"/>
              <a:t>Reclassed contracted services to professional services (accounting clean up)</a:t>
            </a:r>
          </a:p>
          <a:p>
            <a:pPr lvl="2"/>
            <a:r>
              <a:rPr lang="en-US" dirty="0"/>
              <a:t>Pay off Sewer Bond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2E522-AF7C-F6E7-362E-751564F90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046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3F990-7DAF-F67E-41E3-15D62085D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799"/>
            <a:ext cx="3108626" cy="144475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/>
              <a:t>Property Tax History &amp; Projections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FEA51AE-2D18-46BE-B2CA-B90B13168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6A537E-C106-45AE-9BBB-3CE559441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918BA52-E4A7-4EEC-898E-C4902376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140466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D3F3B7-282C-4DDC-AD1B-C497F2942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F792D-E223-1C92-0C72-97580A7F8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4D108E9-4485-E818-B6AC-AF5083EC9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55" y="3072385"/>
            <a:ext cx="3108057" cy="2947415"/>
          </a:xfrm>
        </p:spPr>
        <p:txBody>
          <a:bodyPr>
            <a:normAutofit/>
          </a:bodyPr>
          <a:lstStyle/>
          <a:p>
            <a:r>
              <a:rPr lang="en-US" sz="1400" dirty="0"/>
              <a:t>FY 2021-22 tax roll total assessed value was $261,613,810, resulting in $1,040,491 total taxes for distribution for the City of Hubbard.</a:t>
            </a:r>
          </a:p>
          <a:p>
            <a:r>
              <a:rPr lang="en-US" sz="1400" dirty="0"/>
              <a:t>Marion County is forecasting continued growth in assessed value at the rate of 4% per year. </a:t>
            </a:r>
          </a:p>
          <a:p>
            <a:endParaRPr lang="en-US" sz="1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D048F9-1CBF-011F-7423-47587B113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056" y="1514281"/>
            <a:ext cx="7377741" cy="439072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73473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E1592-C023-C90A-6B25-DDBA8D197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 dirty="0"/>
              <a:t>Expenditure Trends </a:t>
            </a:r>
            <a:br>
              <a:rPr lang="en-US" dirty="0"/>
            </a:br>
            <a:r>
              <a:rPr lang="en-US" dirty="0"/>
              <a:t>(All Funds Proposed Budget)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572D1-905E-02A7-23F8-55C0616DB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9AD2812-78FF-D03F-F45F-C065C4D1C6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124541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515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C1B64-767E-4C07-DCB3-DCD8324C3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799"/>
            <a:ext cx="3108626" cy="144475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/>
              <a:t>General Fund Operating Surplus (Deficit)</a:t>
            </a: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2FEA51AE-2D18-46BE-B2CA-B90B13168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6A537E-C106-45AE-9BBB-3CE559441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F918BA52-E4A7-4EEC-898E-C4902376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140466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D3F3B7-282C-4DDC-AD1B-C497F2942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E76AF-2A72-D747-9B53-E3A45603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57F2BB8-83FB-5011-581E-4CAFD3C65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55" y="3072385"/>
            <a:ext cx="3108057" cy="3134451"/>
          </a:xfrm>
        </p:spPr>
        <p:txBody>
          <a:bodyPr>
            <a:normAutofit lnSpcReduction="10000"/>
          </a:bodyPr>
          <a:lstStyle/>
          <a:p>
            <a:r>
              <a:rPr lang="en-US" sz="1400" dirty="0"/>
              <a:t>FY 2022-23 projected to be an operating deficit of approximately $267,186 with all vacant positions filled and all other budgets fully expended.</a:t>
            </a:r>
          </a:p>
          <a:p>
            <a:r>
              <a:rPr lang="en-US" sz="1400" dirty="0"/>
              <a:t>That trend would then continue to grow as other personnel and costs increase. </a:t>
            </a:r>
          </a:p>
          <a:p>
            <a:r>
              <a:rPr lang="en-US" sz="1400" dirty="0"/>
              <a:t>Factors that would slow or reverse this trend – increasing development and property tax growth, raising rates, or other new revenue sources.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8569863-B215-1F79-0A70-5CCA34E83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056" y="1854820"/>
            <a:ext cx="7187178" cy="398965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29789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CF47C9-3618-492D-BA5F-974AB9AD63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1839" y="1454964"/>
            <a:ext cx="3342460" cy="33088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 b="1"/>
              <a:t>Contingency, Reserves, and </a:t>
            </a:r>
            <a:br>
              <a:rPr lang="en-US" sz="2900" b="1"/>
            </a:br>
            <a:r>
              <a:rPr lang="en-US" sz="2900" b="1"/>
              <a:t>Unappropriated Ending Fund Balance</a:t>
            </a:r>
            <a:br>
              <a:rPr lang="en-US" sz="2900" b="1"/>
            </a:br>
            <a:endParaRPr lang="en-US" sz="2900" b="1"/>
          </a:p>
        </p:txBody>
      </p:sp>
      <p:pic>
        <p:nvPicPr>
          <p:cNvPr id="7" name="Picture 6" descr="Stones balancing on a wood">
            <a:extLst>
              <a:ext uri="{FF2B5EF4-FFF2-40B4-BE49-F238E27FC236}">
                <a16:creationId xmlns:a16="http://schemas.microsoft.com/office/drawing/2014/main" id="{85A145D2-6EA0-9219-3CBD-2AE6E0DE0C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46" r="7587" b="-1"/>
          <a:stretch/>
        </p:blipFill>
        <p:spPr>
          <a:xfrm>
            <a:off x="-1" y="10"/>
            <a:ext cx="7554140" cy="6857990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3744DF8-ACB1-00F4-C18B-2ACDEE048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84D3BA86-BBE8-41B1-B3C8-6DC1A6DA958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22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White percentage symbol on red background">
            <a:extLst>
              <a:ext uri="{FF2B5EF4-FFF2-40B4-BE49-F238E27FC236}">
                <a16:creationId xmlns:a16="http://schemas.microsoft.com/office/drawing/2014/main" id="{58958A00-A831-7E69-5400-ADCCF2D4BE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367" r="9522" b="-1"/>
          <a:stretch/>
        </p:blipFill>
        <p:spPr>
          <a:xfrm>
            <a:off x="-1" y="10"/>
            <a:ext cx="4634680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EFD99-94F0-419B-9E04-2A933FD9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F11DB-15E6-474F-A2C6-E8CCE1508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1394692"/>
            <a:ext cx="6050637" cy="48537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2800" b="1" dirty="0"/>
              <a:t>Operating Contingency</a:t>
            </a:r>
          </a:p>
          <a:p>
            <a:pPr lvl="1"/>
            <a:r>
              <a:rPr lang="en-US" sz="2400" dirty="0"/>
              <a:t>Operating Funds only</a:t>
            </a:r>
          </a:p>
          <a:p>
            <a:pPr lvl="1"/>
            <a:r>
              <a:rPr lang="en-US" sz="2400" dirty="0"/>
              <a:t>15% of operating expenditures</a:t>
            </a:r>
          </a:p>
          <a:p>
            <a:pPr lvl="1"/>
            <a:r>
              <a:rPr lang="en-US" sz="2400" dirty="0"/>
              <a:t>Appropriated by governing body</a:t>
            </a:r>
          </a:p>
          <a:p>
            <a:pPr lvl="1"/>
            <a:r>
              <a:rPr lang="en-US" sz="2400" dirty="0"/>
              <a:t>Can be spent after moving to another category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367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F5CE8-C252-4C53-A1A0-98A9AA83B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Reserves vs Ending Fund Balance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F11DB-15E6-474F-A2C6-E8CCE15084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3000" b="1" dirty="0"/>
              <a:t>Reserve for Future Expenditures</a:t>
            </a:r>
          </a:p>
          <a:p>
            <a:pPr lvl="1"/>
            <a:r>
              <a:rPr lang="en-US" sz="2400" dirty="0"/>
              <a:t>Carried forward to subsequent fiscal year</a:t>
            </a:r>
          </a:p>
          <a:p>
            <a:pPr lvl="1"/>
            <a:r>
              <a:rPr lang="en-US" sz="2400" dirty="0"/>
              <a:t>Other reserves / set asides</a:t>
            </a:r>
          </a:p>
          <a:p>
            <a:pPr lvl="1"/>
            <a:r>
              <a:rPr lang="en-US" sz="2400" dirty="0"/>
              <a:t>NOT appropriated by governing body</a:t>
            </a:r>
          </a:p>
          <a:p>
            <a:pPr lvl="1"/>
            <a:r>
              <a:rPr lang="en-US" sz="2400" dirty="0"/>
              <a:t>Can be moved through supplemental budget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525577-062C-E967-0E2C-1DBCC61EFB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b="1" dirty="0"/>
              <a:t>Unappropriated Ending Fund Balance</a:t>
            </a:r>
          </a:p>
          <a:p>
            <a:pPr lvl="1"/>
            <a:r>
              <a:rPr lang="en-US" sz="2400" dirty="0"/>
              <a:t>Covers cash flow after the end of the budget year, until Property Taxes revenues arrive (November)</a:t>
            </a:r>
          </a:p>
          <a:p>
            <a:pPr lvl="1"/>
            <a:r>
              <a:rPr lang="en-US" sz="2400" dirty="0"/>
              <a:t>NOT appropriated by governing body</a:t>
            </a:r>
          </a:p>
          <a:p>
            <a:pPr lvl="1"/>
            <a:r>
              <a:rPr lang="en-US" sz="2400" dirty="0"/>
              <a:t>Cannot be used during the fiscal year unless true emergency, such as natural disaster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EFD99-94F0-419B-9E04-2A933FD9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3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D885A9BBF912498CC11AE9A4BCDE1E" ma:contentTypeVersion="12" ma:contentTypeDescription="Create a new document." ma:contentTypeScope="" ma:versionID="77be2eea120d644897efc60740ec9c24">
  <xsd:schema xmlns:xsd="http://www.w3.org/2001/XMLSchema" xmlns:xs="http://www.w3.org/2001/XMLSchema" xmlns:p="http://schemas.microsoft.com/office/2006/metadata/properties" xmlns:ns2="6eb235e5-c233-494f-adf7-19fabc5407d2" xmlns:ns3="eb7260ea-ec4d-4a27-a794-9884d349abd2" targetNamespace="http://schemas.microsoft.com/office/2006/metadata/properties" ma:root="true" ma:fieldsID="45a63e5752473de0c73f2657aae34da0" ns2:_="" ns3:_="">
    <xsd:import namespace="6eb235e5-c233-494f-adf7-19fabc5407d2"/>
    <xsd:import namespace="eb7260ea-ec4d-4a27-a794-9884d349ab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235e5-c233-494f-adf7-19fabc5407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60ea-ec4d-4a27-a794-9884d349abd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6AC9AC-B04F-4A07-B2E9-9AEA697E62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b235e5-c233-494f-adf7-19fabc5407d2"/>
    <ds:schemaRef ds:uri="eb7260ea-ec4d-4a27-a794-9884d349ab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772DA9-A2DD-4F73-ADEC-73F1FA585D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ABC6CC-6A3B-485B-B129-B305B180C87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508</TotalTime>
  <Words>915</Words>
  <Application>Microsoft Office PowerPoint</Application>
  <PresentationFormat>Widescreen</PresentationFormat>
  <Paragraphs>126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Wingdings</vt:lpstr>
      <vt:lpstr>Wingdings 3</vt:lpstr>
      <vt:lpstr>Ion</vt:lpstr>
      <vt:lpstr>City of Hubbard FY 2022-23 Proposed Budget Highlights</vt:lpstr>
      <vt:lpstr>Balanced Budget of $10.3M</vt:lpstr>
      <vt:lpstr>Budget Assumptions</vt:lpstr>
      <vt:lpstr>Property Tax History &amp; Projections</vt:lpstr>
      <vt:lpstr>Expenditure Trends  (All Funds Proposed Budget)</vt:lpstr>
      <vt:lpstr>General Fund Operating Surplus (Deficit)</vt:lpstr>
      <vt:lpstr>Contingency, Reserves, and  Unappropriated Ending Fund Balance </vt:lpstr>
      <vt:lpstr>PowerPoint Presentation</vt:lpstr>
      <vt:lpstr>Reserves vs Ending Fund Balance</vt:lpstr>
      <vt:lpstr>Ex: General Fund (page 22)</vt:lpstr>
      <vt:lpstr>Operational Overhead Allocation</vt:lpstr>
      <vt:lpstr>Allocation Methodology</vt:lpstr>
      <vt:lpstr>Reserve Fund  (page 35)</vt:lpstr>
      <vt:lpstr>Funding Status Details</vt:lpstr>
      <vt:lpstr>Prior Year Recommendation – Full-time City Administrator</vt:lpstr>
      <vt:lpstr>City Administrator</vt:lpstr>
      <vt:lpstr>Recommended Budget Adjustments to the Proposed Budget</vt:lpstr>
      <vt:lpstr>QUESTIONS</vt:lpstr>
      <vt:lpstr>Public Hearing: FY 2022-23 State Shared Revenues</vt:lpstr>
      <vt:lpstr>Public Hearing: FY 2022-23 Proposed Budget</vt:lpstr>
      <vt:lpstr>Motions to approve the Budget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Hubbard Budget Committee</dc:title>
  <dc:creator>Summer Sears</dc:creator>
  <cp:lastModifiedBy>Vickie Nogle</cp:lastModifiedBy>
  <cp:revision>5</cp:revision>
  <cp:lastPrinted>2021-05-05T23:15:22Z</cp:lastPrinted>
  <dcterms:created xsi:type="dcterms:W3CDTF">2021-05-04T19:21:29Z</dcterms:created>
  <dcterms:modified xsi:type="dcterms:W3CDTF">2022-06-01T17:46:25Z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0x01010018D885A9BBF912498CC11AE9A4BCDE1E</vt:lpwstr>
  </property>
</Properties>
</file>